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54"/>
  </p:notesMasterIdLst>
  <p:handoutMasterIdLst>
    <p:handoutMasterId r:id="rId55"/>
  </p:handoutMasterIdLst>
  <p:sldIdLst>
    <p:sldId id="256" r:id="rId2"/>
    <p:sldId id="257" r:id="rId3"/>
    <p:sldId id="258" r:id="rId4"/>
    <p:sldId id="307" r:id="rId5"/>
    <p:sldId id="259" r:id="rId6"/>
    <p:sldId id="312" r:id="rId7"/>
    <p:sldId id="311" r:id="rId8"/>
    <p:sldId id="314" r:id="rId9"/>
    <p:sldId id="313" r:id="rId10"/>
    <p:sldId id="316" r:id="rId11"/>
    <p:sldId id="319" r:id="rId12"/>
    <p:sldId id="322" r:id="rId13"/>
    <p:sldId id="321" r:id="rId14"/>
    <p:sldId id="274" r:id="rId15"/>
    <p:sldId id="323" r:id="rId16"/>
    <p:sldId id="324" r:id="rId17"/>
    <p:sldId id="326" r:id="rId18"/>
    <p:sldId id="349" r:id="rId19"/>
    <p:sldId id="329" r:id="rId20"/>
    <p:sldId id="330" r:id="rId21"/>
    <p:sldId id="332" r:id="rId22"/>
    <p:sldId id="334" r:id="rId23"/>
    <p:sldId id="335" r:id="rId24"/>
    <p:sldId id="328" r:id="rId25"/>
    <p:sldId id="333" r:id="rId26"/>
    <p:sldId id="341" r:id="rId27"/>
    <p:sldId id="340" r:id="rId28"/>
    <p:sldId id="337" r:id="rId29"/>
    <p:sldId id="339" r:id="rId30"/>
    <p:sldId id="359" r:id="rId31"/>
    <p:sldId id="353" r:id="rId32"/>
    <p:sldId id="354" r:id="rId33"/>
    <p:sldId id="355" r:id="rId34"/>
    <p:sldId id="356" r:id="rId35"/>
    <p:sldId id="357" r:id="rId36"/>
    <p:sldId id="358" r:id="rId37"/>
    <p:sldId id="342" r:id="rId38"/>
    <p:sldId id="344" r:id="rId39"/>
    <p:sldId id="362" r:id="rId40"/>
    <p:sldId id="343" r:id="rId41"/>
    <p:sldId id="348" r:id="rId42"/>
    <p:sldId id="351" r:id="rId43"/>
    <p:sldId id="352" r:id="rId44"/>
    <p:sldId id="350" r:id="rId45"/>
    <p:sldId id="360" r:id="rId46"/>
    <p:sldId id="363" r:id="rId47"/>
    <p:sldId id="364" r:id="rId48"/>
    <p:sldId id="361" r:id="rId49"/>
    <p:sldId id="365" r:id="rId50"/>
    <p:sldId id="345" r:id="rId51"/>
    <p:sldId id="347" r:id="rId52"/>
    <p:sldId id="336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60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A6A6A6"/>
    <a:srgbClr val="BDD7EE"/>
    <a:srgbClr val="D9D9D9"/>
    <a:srgbClr val="7F7F7F"/>
    <a:srgbClr val="7B7B7B"/>
    <a:srgbClr val="548235"/>
    <a:srgbClr val="FF8585"/>
    <a:srgbClr val="2F5597"/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81" autoAdjust="0"/>
    <p:restoredTop sz="96318" autoAdjust="0"/>
  </p:normalViewPr>
  <p:slideViewPr>
    <p:cSldViewPr snapToGrid="0" snapToObjects="1" showGuides="1">
      <p:cViewPr>
        <p:scale>
          <a:sx n="200" d="100"/>
          <a:sy n="200" d="100"/>
        </p:scale>
        <p:origin x="-6942" y="-2430"/>
      </p:cViewPr>
      <p:guideLst>
        <p:guide pos="3840"/>
        <p:guide orient="horz" pos="2160"/>
        <p:guide orient="horz" pos="913"/>
        <p:guide orient="horz" pos="3974"/>
        <p:guide pos="529"/>
        <p:guide pos="715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20/11/2024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20/11/2024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20/11/2024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image" Target="../media/image35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7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카드 디자인 가이드</a:t>
            </a:r>
            <a:br>
              <a:rPr lang="en-US" altLang="ko-KR" dirty="0"/>
            </a:br>
            <a:r>
              <a:rPr lang="en-US" altLang="ko-KR" sz="4400" dirty="0"/>
              <a:t>- </a:t>
            </a:r>
            <a:r>
              <a:rPr lang="ko-KR" altLang="en-US" sz="2800" dirty="0"/>
              <a:t>카드 외형 디자인 및 능력 설계 가이드 문서 </a:t>
            </a:r>
            <a:r>
              <a:rPr lang="en-US" altLang="ko-KR" sz="2800" dirty="0"/>
              <a:t>-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텍스트 배치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F63C444-A136-C4A9-2AD4-174C80C37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160397"/>
              </p:ext>
            </p:extLst>
          </p:nvPr>
        </p:nvGraphicFramePr>
        <p:xfrm>
          <a:off x="1704497" y="3977277"/>
          <a:ext cx="878300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255">
                  <a:extLst>
                    <a:ext uri="{9D8B030D-6E8A-4147-A177-3AD203B41FA5}">
                      <a16:colId xmlns:a16="http://schemas.microsoft.com/office/drawing/2014/main" val="836409850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739358917"/>
                    </a:ext>
                  </a:extLst>
                </a:gridCol>
                <a:gridCol w="7134543">
                  <a:extLst>
                    <a:ext uri="{9D8B030D-6E8A-4147-A177-3AD203B41FA5}">
                      <a16:colId xmlns:a16="http://schemas.microsoft.com/office/drawing/2014/main" val="2511758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구분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구분을 위해 가장 앞쪽에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820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먼저 확인해야 하기에 가장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603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타이밍을 구분을 위해 메인 효과바로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79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실질적인 효과로 조건과 타이밍보다 밑에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180283"/>
                  </a:ext>
                </a:extLst>
              </a:tr>
              <a:tr h="122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중요도로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제일 마지막에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다수에 효과에 적용되는 내용일 경우 구분 번호와 별개로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03712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8DFF1D3-6BE0-9767-F587-FE50906F2E1E}"/>
              </a:ext>
            </a:extLst>
          </p:cNvPr>
          <p:cNvGrpSpPr/>
          <p:nvPr/>
        </p:nvGrpSpPr>
        <p:grpSpPr>
          <a:xfrm>
            <a:off x="1513129" y="1777171"/>
            <a:ext cx="9165741" cy="1924154"/>
            <a:chOff x="1513129" y="1449388"/>
            <a:chExt cx="9165741" cy="19241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1270"/>
            <a:stretch/>
          </p:blipFill>
          <p:spPr>
            <a:xfrm>
              <a:off x="1513129" y="1449388"/>
              <a:ext cx="9165741" cy="192415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BC353C1-88A9-8BCC-E5FF-003F988F0939}"/>
                </a:ext>
              </a:extLst>
            </p:cNvPr>
            <p:cNvSpPr/>
            <p:nvPr/>
          </p:nvSpPr>
          <p:spPr>
            <a:xfrm>
              <a:off x="2111618" y="1673225"/>
              <a:ext cx="442888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/>
            <p:nvPr/>
          </p:nvSpPr>
          <p:spPr>
            <a:xfrm>
              <a:off x="1781173" y="1679575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7B3FCB-DB8A-22A6-C371-7A6C02628C02}"/>
                </a:ext>
              </a:extLst>
            </p:cNvPr>
            <p:cNvSpPr/>
            <p:nvPr/>
          </p:nvSpPr>
          <p:spPr>
            <a:xfrm>
              <a:off x="2111618" y="1960559"/>
              <a:ext cx="2646120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598F8C-ECFD-4C8F-8439-BCD02C36954E}"/>
                </a:ext>
              </a:extLst>
            </p:cNvPr>
            <p:cNvSpPr/>
            <p:nvPr/>
          </p:nvSpPr>
          <p:spPr>
            <a:xfrm>
              <a:off x="4826243" y="1966909"/>
              <a:ext cx="1422157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44DB5C-5F95-CF71-5D7D-76AB0B788833}"/>
                </a:ext>
              </a:extLst>
            </p:cNvPr>
            <p:cNvSpPr/>
            <p:nvPr/>
          </p:nvSpPr>
          <p:spPr>
            <a:xfrm>
              <a:off x="2111618" y="2247890"/>
              <a:ext cx="438443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각형 7">
              <a:extLst>
                <a:ext uri="{FF2B5EF4-FFF2-40B4-BE49-F238E27FC236}">
                  <a16:creationId xmlns:a16="http://schemas.microsoft.com/office/drawing/2014/main" id="{D8D2A883-F005-F594-B669-F0BA790F74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5285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오각형 14">
              <a:extLst>
                <a:ext uri="{FF2B5EF4-FFF2-40B4-BE49-F238E27FC236}">
                  <a16:creationId xmlns:a16="http://schemas.microsoft.com/office/drawing/2014/main" id="{75503418-AA4A-478F-02FE-3645431EC1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오각형 16">
              <a:extLst>
                <a:ext uri="{FF2B5EF4-FFF2-40B4-BE49-F238E27FC236}">
                  <a16:creationId xmlns:a16="http://schemas.microsoft.com/office/drawing/2014/main" id="{FF5349B4-2468-9A88-6E4C-73B787BC8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3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>
              <a:extLst>
                <a:ext uri="{FF2B5EF4-FFF2-40B4-BE49-F238E27FC236}">
                  <a16:creationId xmlns:a16="http://schemas.microsoft.com/office/drawing/2014/main" id="{B9168B11-4B7E-5AC5-B265-7A2E8AD32C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0355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4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오각형 18">
              <a:extLst>
                <a:ext uri="{FF2B5EF4-FFF2-40B4-BE49-F238E27FC236}">
                  <a16:creationId xmlns:a16="http://schemas.microsoft.com/office/drawing/2014/main" id="{A7D19BF3-F87F-DAD3-959C-6EE556E83F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2115220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5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9625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설계 가이드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482422"/>
              </p:ext>
            </p:extLst>
          </p:nvPr>
        </p:nvGraphicFramePr>
        <p:xfrm>
          <a:off x="1519555" y="3061970"/>
          <a:ext cx="9152890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카드를 설계할 때 따라야 할 가이드 라인에 대해 정리 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기물 클래스별 텍스트의 특징과 카드 파워 설계 규칙들이 정리되어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201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클래스별 특징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A425535-2DB7-B549-0ED6-895362BBD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218128"/>
              </p:ext>
            </p:extLst>
          </p:nvPr>
        </p:nvGraphicFramePr>
        <p:xfrm>
          <a:off x="878998" y="1794986"/>
          <a:ext cx="10434004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4964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8896668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체력과 낮은 전투능력을 가지는 지휘관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파괴될 경우 게임에서 패배하며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효과로 인한 파괴에 내성을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높은 능력치를 가지고 전투의 핵심이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구성의 핵심이 되는 능력을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속도를 기반으로 높은 기동성을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빠른 이동으로 전장을 누비는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사거리를 기반으로 원거리에서 전투를 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사거리로 먼 거리에서 적을 공격하고 아군을 지원한다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체력을 기반으로 선봉에서 아군 기물을 보호하는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체력으로 아군을 보호하고 적 기물을 막는다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능력치를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능력치를 가지지만 많은 숫자로 아군 킹 기물을 보호한다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774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- </a:t>
            </a:r>
            <a:r>
              <a:rPr lang="ko-KR" altLang="en-US" dirty="0"/>
              <a:t>공통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664111"/>
              </p:ext>
            </p:extLst>
          </p:nvPr>
        </p:nvGraphicFramePr>
        <p:xfrm>
          <a:off x="1622264" y="1439863"/>
          <a:ext cx="89474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74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리스크 포인트과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조건이나 본인에게 해로운 효과를 가질 경우 리스크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 텍스트의 종료와 텍스트가 가지는 파워 정도에 따라서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리턴 포인트에서 리스크 포인트를 뺀 값이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이하의 값을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8714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DA031F7-497C-2E57-32DA-5C9667E0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57" y="2995763"/>
            <a:ext cx="7500286" cy="34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84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기물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948648"/>
              </p:ext>
            </p:extLst>
          </p:nvPr>
        </p:nvGraphicFramePr>
        <p:xfrm>
          <a:off x="839787" y="1458913"/>
          <a:ext cx="1051464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클래스별 가질 수 있는 능력치 총합은 제한이 존재한다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멀티 클래스 기물 능력치 총합 제한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클래스별 능력치 제한 총합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 × 2/3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카드의 능력치 총합이 능력치 제한을 초과하면 초과 능력치에 비례하는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22696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6FAFAB-2D5A-8829-A599-D2D9FECC4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333009"/>
              </p:ext>
            </p:extLst>
          </p:nvPr>
        </p:nvGraphicFramePr>
        <p:xfrm>
          <a:off x="3499847" y="3626756"/>
          <a:ext cx="5192306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31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830787509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1975258349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10220717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2002842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3267478981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클래스별 능력치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체 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속 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301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7B020D8-3854-7D61-B194-60FF8FCF17AF}"/>
              </a:ext>
            </a:extLst>
          </p:cNvPr>
          <p:cNvSpPr txBox="1"/>
          <p:nvPr/>
        </p:nvSpPr>
        <p:spPr>
          <a:xfrm>
            <a:off x="7718846" y="2713851"/>
            <a:ext cx="3635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solidFill>
                  <a:schemeClr val="tx1"/>
                </a:solidFill>
              </a:rPr>
              <a:t>용어 설명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r>
              <a:rPr lang="en-US" altLang="ko-KR" sz="1400" dirty="0"/>
              <a:t>  </a:t>
            </a:r>
            <a:r>
              <a:rPr lang="ko-KR" altLang="en-US" sz="1200" b="0" dirty="0">
                <a:solidFill>
                  <a:schemeClr val="tx1"/>
                </a:solidFill>
              </a:rPr>
              <a:t>멀티 클래스 기물 </a:t>
            </a:r>
            <a:r>
              <a:rPr lang="en-US" altLang="ko-KR" sz="1200" dirty="0"/>
              <a:t>: </a:t>
            </a:r>
            <a:r>
              <a:rPr lang="ko-KR" altLang="en-US" sz="1200" dirty="0"/>
              <a:t>다수의 클래스를 가지는 기물</a:t>
            </a:r>
            <a:r>
              <a:rPr lang="ko-KR" altLang="en-US" sz="1200" b="0" dirty="0">
                <a:solidFill>
                  <a:schemeClr val="tx1"/>
                </a:solidFill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3137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이벤트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929665-7256-F366-6BBC-573250ED4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618090"/>
              </p:ext>
            </p:extLst>
          </p:nvPr>
        </p:nvGraphicFramePr>
        <p:xfrm>
          <a:off x="1916747" y="3063240"/>
          <a:ext cx="835850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8505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단일 대상에게 효과를 적용하는 효과와 피아식별이 없는 광역 효과만을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카드의 리턴 포인트는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이상 가질 수 없다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901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스킬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E44202-0C6A-11C2-8D99-7BD13686D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906889"/>
              </p:ext>
            </p:extLst>
          </p:nvPr>
        </p:nvGraphicFramePr>
        <p:xfrm>
          <a:off x="839788" y="1794986"/>
          <a:ext cx="1051464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240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39897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9069510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이상의 리턴 포인트를 가지는 스킬 카드는 턴 당 사용 횟수에 제한을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14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아군 기물을 지원하거나 특정 키워드를 지원하는 효과를 주로 가지거나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본인의 패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묘지에 카드에 영향을 끼치는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다양하며 강력하고 공격적인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전투나 덱의 핵심이 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짧은 사거리를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이동을 동반하는 효과를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 거리를 사용 조건으로 가지고 기물의 이동에 관여하여 기동성을 향상시키는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긴 사거리로 적을 먼 거리에서 공격하거나 아군을 지원하는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 효과는 높은 피해를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지원 효과는 주로 아군을 회복시킨다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공격적인 효과보다는 방어적인 효과를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주로 받는 피해를 감소시키거나 체력을 회복하는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효과를 가지는 대신에 필드에 아군 폰 기물의 숫자에 비례하여 효과가 강화되는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723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관련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2D2210-6854-5B22-1E64-A34EA64902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78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437C672-AF40-D53C-331A-C80B1F72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흐름도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B528767-01EA-C9F8-E188-4C6FF8A91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053" y="1566269"/>
            <a:ext cx="7397893" cy="529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87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테이블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C9A38E-E3E9-D0BC-E38B-8DC33542F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691640"/>
            <a:ext cx="92106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8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E8842A89-DC4A-1171-B361-E102989E1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390" y="1878833"/>
            <a:ext cx="10516235" cy="1707746"/>
          </a:xfrm>
        </p:spPr>
        <p:txBody>
          <a:bodyPr>
            <a:normAutofit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카드 디자인</a:t>
            </a:r>
            <a:endParaRPr lang="en-US" altLang="ko-KR" dirty="0"/>
          </a:p>
          <a:p>
            <a:r>
              <a:rPr lang="ko-KR" altLang="en-US" dirty="0"/>
              <a:t>카드 설계 가이드</a:t>
            </a:r>
            <a:endParaRPr lang="en-US" altLang="ko-K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로딩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3FDC444-5494-0A7B-FED9-A49226EC5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214601"/>
              </p:ext>
            </p:extLst>
          </p:nvPr>
        </p:nvGraphicFramePr>
        <p:xfrm>
          <a:off x="2746056" y="1691640"/>
          <a:ext cx="670274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718">
                  <a:extLst>
                    <a:ext uri="{9D8B030D-6E8A-4147-A177-3AD203B41FA5}">
                      <a16:colId xmlns:a16="http://schemas.microsoft.com/office/drawing/2014/main" val="3928752839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277280080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2557571292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010925799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4208174628"/>
                    </a:ext>
                  </a:extLst>
                </a:gridCol>
                <a:gridCol w="1487805">
                  <a:extLst>
                    <a:ext uri="{9D8B030D-6E8A-4147-A177-3AD203B41FA5}">
                      <a16:colId xmlns:a16="http://schemas.microsoft.com/office/drawing/2014/main" val="3861695980"/>
                    </a:ext>
                  </a:extLst>
                </a:gridCol>
              </a:tblGrid>
              <a:tr h="235012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카드 종류별 데이터 로딩 우선 순서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45414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714889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6824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56446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63348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83188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사용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991840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7935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97804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05887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64591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802531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79403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79725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이동 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750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331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등급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270803"/>
              </p:ext>
            </p:extLst>
          </p:nvPr>
        </p:nvGraphicFramePr>
        <p:xfrm>
          <a:off x="838201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중요도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파워에 따른 등급이다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카드에 부여되는 등급으로 카드의 리턴 포인트에 비례하여 높은 등급을 부여 받는다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제작 시스템 등에 관여하며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카드를 파워에 따라 등급을 분류해 제작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및 분해 시스템에 이용하기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44CFF5D-6FC4-5C70-7B3F-C5723E570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499170"/>
              </p:ext>
            </p:extLst>
          </p:nvPr>
        </p:nvGraphicFramePr>
        <p:xfrm>
          <a:off x="5078095" y="2131060"/>
          <a:ext cx="203581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625615360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3242757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리턴 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98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66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68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77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에픽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319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9~10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942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11+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592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92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082945"/>
              </p:ext>
            </p:extLst>
          </p:nvPr>
        </p:nvGraphicFramePr>
        <p:xfrm>
          <a:off x="838835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생성 시 결정되는 희귀도다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 생성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뽑기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시 확률에 따라서 레어도가 결정 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레어도에 따른 연출을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플레이어의 소유 욕구를 자극하여 원하는 레어도를 얻기 위해 많은 시간을 투자하게 만들기 위해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355784"/>
              </p:ext>
            </p:extLst>
          </p:nvPr>
        </p:nvGraphicFramePr>
        <p:xfrm>
          <a:off x="3202463" y="2294286"/>
          <a:ext cx="5787073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기본이 되는 레어도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78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실버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명이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032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골드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4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슈퍼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813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울트라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홀로그램으로 반짝인다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91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55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396999"/>
              </p:ext>
            </p:extLst>
          </p:nvPr>
        </p:nvGraphicFramePr>
        <p:xfrm>
          <a:off x="838201" y="4938395"/>
          <a:ext cx="105156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일반 레어도를 가진 카드에 조합할 수 있는 레어도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일반 레어도를 가진 카드에 조합하여 레어도를 변화 시킬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기존 레어도를 바탕으로 특수 레어도가 가진 특징을 더한 특징을 가지게 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특수한 컨텐츠의 보상으로 특수한 레어도를 가진 카드를 지급하여 해당 컨텐츠를 플레이하는 원동력이 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003851"/>
              </p:ext>
            </p:extLst>
          </p:nvPr>
        </p:nvGraphicFramePr>
        <p:xfrm>
          <a:off x="918527" y="2636520"/>
          <a:ext cx="1010062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  <a:gridCol w="4313555">
                  <a:extLst>
                    <a:ext uri="{9D8B030D-6E8A-4147-A177-3AD203B41FA5}">
                      <a16:colId xmlns:a16="http://schemas.microsoft.com/office/drawing/2014/main" val="343267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획득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팬텀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전체적으로 어두운 배합으로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일러스트가 흑백처리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업적 및 이벤트의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001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에이션트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석재 느낌의 테두리를 가지고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레이드 컨텐츠의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554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로얄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전체 배경에 시즌별 문양이 새겨져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시즌별 최종 등급에 따른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75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905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634687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778"/>
          <a:stretch/>
        </p:blipFill>
        <p:spPr>
          <a:xfrm>
            <a:off x="1095123" y="1691640"/>
            <a:ext cx="3997687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468"/>
          <a:stretch/>
        </p:blipFill>
        <p:spPr>
          <a:xfrm>
            <a:off x="5092811" y="1686320"/>
            <a:ext cx="2385388" cy="1422906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88836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88836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83756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166573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527509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350906"/>
              </p:ext>
            </p:extLst>
          </p:nvPr>
        </p:nvGraphicFramePr>
        <p:xfrm>
          <a:off x="5394960" y="3194003"/>
          <a:ext cx="5958840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769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 상세 조건을 설정하는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정렬 순서를 바꾸는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이름과 효과 텍스트를 검색하는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중인 카드만 표기하는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카드의 레어도별 보유 개수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골드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슈퍼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769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91799"/>
              </p:ext>
            </p:extLst>
          </p:nvPr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188" t="75501"/>
          <a:stretch/>
        </p:blipFill>
        <p:spPr>
          <a:xfrm>
            <a:off x="1827914" y="1691640"/>
            <a:ext cx="2837155" cy="77564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560" y="1691640"/>
            <a:ext cx="2506239" cy="214820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479" y="1691640"/>
            <a:ext cx="2492729" cy="21482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914" y="2717639"/>
            <a:ext cx="3014966" cy="1997518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9FDDD2A-EEC1-4F6C-528D-B4B9C98C2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672787"/>
              </p:ext>
            </p:extLst>
          </p:nvPr>
        </p:nvGraphicFramePr>
        <p:xfrm>
          <a:off x="5060715" y="3926845"/>
          <a:ext cx="5371465" cy="924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4335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8489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시도 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매수 조절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매수를 조절하는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결과 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카드의 매수를 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</a:tbl>
          </a:graphicData>
        </a:graphic>
      </p:graphicFrame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9AFDA9EE-A519-0CB6-F0B3-40BBC2224AAE}"/>
              </a:ext>
            </a:extLst>
          </p:cNvPr>
          <p:cNvSpPr/>
          <p:nvPr/>
        </p:nvSpPr>
        <p:spPr>
          <a:xfrm>
            <a:off x="2202405" y="212368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2F2FDF8D-3AE6-0A2D-4B3D-9EEB6528AF33}"/>
              </a:ext>
            </a:extLst>
          </p:cNvPr>
          <p:cNvSpPr/>
          <p:nvPr/>
        </p:nvSpPr>
        <p:spPr>
          <a:xfrm>
            <a:off x="7221473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B5B1DBF8-D2CD-B67E-30E5-9032EF15D96A}"/>
              </a:ext>
            </a:extLst>
          </p:cNvPr>
          <p:cNvSpPr/>
          <p:nvPr/>
        </p:nvSpPr>
        <p:spPr>
          <a:xfrm>
            <a:off x="9910882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91FD15F5-88BA-B10A-7FD6-FB28C6E43A6F}"/>
              </a:ext>
            </a:extLst>
          </p:cNvPr>
          <p:cNvSpPr/>
          <p:nvPr/>
        </p:nvSpPr>
        <p:spPr>
          <a:xfrm>
            <a:off x="7221473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17E80C8C-69C3-7B2B-CD7C-DE29043D57F9}"/>
              </a:ext>
            </a:extLst>
          </p:cNvPr>
          <p:cNvSpPr/>
          <p:nvPr/>
        </p:nvSpPr>
        <p:spPr>
          <a:xfrm>
            <a:off x="9910882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02560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23400B1-2AC1-57D6-5F87-78687FA6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018"/>
          <a:stretch/>
        </p:blipFill>
        <p:spPr>
          <a:xfrm>
            <a:off x="1744589" y="1919605"/>
            <a:ext cx="4238961" cy="2564748"/>
          </a:xfrm>
          <a:prstGeom prst="rect">
            <a:avLst/>
          </a:prstGeom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272D0394-1F45-D1D2-9F5D-8A29E014510B}"/>
              </a:ext>
            </a:extLst>
          </p:cNvPr>
          <p:cNvSpPr/>
          <p:nvPr/>
        </p:nvSpPr>
        <p:spPr>
          <a:xfrm>
            <a:off x="1411558" y="294880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E79128-F746-7634-4F63-7021A32D3F05}"/>
              </a:ext>
            </a:extLst>
          </p:cNvPr>
          <p:cNvSpPr/>
          <p:nvPr/>
        </p:nvSpPr>
        <p:spPr>
          <a:xfrm>
            <a:off x="1420263" y="40566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B07B72-D953-E264-C6A7-0262934A8CA3}"/>
              </a:ext>
            </a:extLst>
          </p:cNvPr>
          <p:cNvSpPr/>
          <p:nvPr/>
        </p:nvSpPr>
        <p:spPr>
          <a:xfrm>
            <a:off x="4230163" y="2343477"/>
            <a:ext cx="1530942" cy="8699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9045ABA9-E5A9-E73D-D644-769BA6D204F3}"/>
              </a:ext>
            </a:extLst>
          </p:cNvPr>
          <p:cNvSpPr/>
          <p:nvPr/>
        </p:nvSpPr>
        <p:spPr>
          <a:xfrm>
            <a:off x="3938343" y="2646139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180427"/>
              </p:ext>
            </p:extLst>
          </p:nvPr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18150364-98CA-15B1-3DF4-C37C11657D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60" t="83886" r="61070"/>
          <a:stretch/>
        </p:blipFill>
        <p:spPr>
          <a:xfrm>
            <a:off x="838200" y="1691639"/>
            <a:ext cx="1668179" cy="820741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5959C7E-0E4E-A80A-2D77-03055BD8C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0788"/>
              </p:ext>
            </p:extLst>
          </p:nvPr>
        </p:nvGraphicFramePr>
        <p:xfrm>
          <a:off x="6136957" y="2127449"/>
          <a:ext cx="5217478" cy="2380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354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43884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카드를 모두 분해 선택하는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다수 카드를 선택 분해할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등급별로 정리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 매수를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획득 예정 조작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선택한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85FB0C04-9DFF-A479-9C05-FCF4BE48F6D3}"/>
              </a:ext>
            </a:extLst>
          </p:cNvPr>
          <p:cNvSpPr/>
          <p:nvPr/>
        </p:nvSpPr>
        <p:spPr>
          <a:xfrm>
            <a:off x="962716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35F7D012-48F3-1EFC-4B72-F03B82311010}"/>
              </a:ext>
            </a:extLst>
          </p:cNvPr>
          <p:cNvSpPr/>
          <p:nvPr/>
        </p:nvSpPr>
        <p:spPr>
          <a:xfrm>
            <a:off x="2468732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0980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67331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1663"/>
          <a:stretch/>
        </p:blipFill>
        <p:spPr>
          <a:xfrm>
            <a:off x="2665732" y="1691640"/>
            <a:ext cx="6849862" cy="1784643"/>
          </a:xfrm>
          <a:prstGeom prst="rect">
            <a:avLst/>
          </a:prstGeom>
        </p:spPr>
      </p:pic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93D7E9F-A846-1412-EEE1-7674DA91DD30}"/>
              </a:ext>
            </a:extLst>
          </p:cNvPr>
          <p:cNvSpPr/>
          <p:nvPr/>
        </p:nvSpPr>
        <p:spPr>
          <a:xfrm>
            <a:off x="2827578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BD9240-68DB-3EFC-94DB-DCE80E6F3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995439"/>
              </p:ext>
            </p:extLst>
          </p:nvPr>
        </p:nvGraphicFramePr>
        <p:xfrm>
          <a:off x="4062156" y="3534232"/>
          <a:ext cx="4057015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2576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456180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생성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새로 생성하는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일람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덱의 구성을 일람하는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이름을 검색하는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삭제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삭제할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편집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편집하는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시작 기물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E430760A-8BA6-E035-23C1-DF57A5A1FE18}"/>
              </a:ext>
            </a:extLst>
          </p:cNvPr>
          <p:cNvSpPr/>
          <p:nvPr/>
        </p:nvSpPr>
        <p:spPr>
          <a:xfrm>
            <a:off x="3928409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C9E38733-9494-DA2B-7BBE-1C190A5D4853}"/>
              </a:ext>
            </a:extLst>
          </p:cNvPr>
          <p:cNvSpPr/>
          <p:nvPr/>
        </p:nvSpPr>
        <p:spPr>
          <a:xfrm>
            <a:off x="4498601" y="249474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D2D3EA32-4F35-2D32-B259-CFD85D408A7E}"/>
              </a:ext>
            </a:extLst>
          </p:cNvPr>
          <p:cNvSpPr/>
          <p:nvPr/>
        </p:nvSpPr>
        <p:spPr>
          <a:xfrm>
            <a:off x="577167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488A937A-13BE-1D04-BB99-42AE0B65DF6B}"/>
              </a:ext>
            </a:extLst>
          </p:cNvPr>
          <p:cNvSpPr/>
          <p:nvPr/>
        </p:nvSpPr>
        <p:spPr>
          <a:xfrm>
            <a:off x="922272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26156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566094"/>
              </p:ext>
            </p:extLst>
          </p:nvPr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29415"/>
          <a:stretch/>
        </p:blipFill>
        <p:spPr>
          <a:xfrm>
            <a:off x="2020542" y="1693859"/>
            <a:ext cx="4423995" cy="301770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8D14423-0596-2793-7033-79405816C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920621"/>
              </p:ext>
            </p:extLst>
          </p:nvPr>
        </p:nvGraphicFramePr>
        <p:xfrm>
          <a:off x="6644622" y="2894530"/>
          <a:ext cx="4226877" cy="616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84010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0435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메인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스킬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</a:tbl>
          </a:graphicData>
        </a:graphic>
      </p:graphicFrame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AC616FC1-BBB6-0554-1130-C2C8F242B632}"/>
              </a:ext>
            </a:extLst>
          </p:cNvPr>
          <p:cNvSpPr/>
          <p:nvPr/>
        </p:nvSpPr>
        <p:spPr>
          <a:xfrm>
            <a:off x="1626428" y="1749142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F88863DC-3F09-C245-4DE5-F052CE44F502}"/>
              </a:ext>
            </a:extLst>
          </p:cNvPr>
          <p:cNvSpPr/>
          <p:nvPr/>
        </p:nvSpPr>
        <p:spPr>
          <a:xfrm>
            <a:off x="1626428" y="38221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93421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550998"/>
              </p:ext>
            </p:extLst>
          </p:nvPr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27" y="1876893"/>
            <a:ext cx="5138686" cy="2464084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8A1E88E-E2FD-CF2C-0098-87990C06F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600502"/>
              </p:ext>
            </p:extLst>
          </p:nvPr>
        </p:nvGraphicFramePr>
        <p:xfrm>
          <a:off x="6478270" y="1691640"/>
          <a:ext cx="4876165" cy="2597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852930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680018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 별 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우측 상단에 최대 선택 숫자와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최대 선택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rgbClr val="C00000"/>
                          </a:solidFill>
                        </a:rPr>
                        <a:t>초과 선택</a:t>
                      </a:r>
                      <a:endParaRPr lang="en-US" altLang="ko-KR" sz="14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기물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비선택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카드 흑백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2401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791658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프리 셋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선택한 기물 배치를 보여준다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575770"/>
                  </a:ext>
                </a:extLst>
              </a:tr>
            </a:tbl>
          </a:graphicData>
        </a:graphic>
      </p:graphicFrame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AD5FC9-867B-FBF0-1E01-F0DF9459196B}"/>
              </a:ext>
            </a:extLst>
          </p:cNvPr>
          <p:cNvSpPr/>
          <p:nvPr/>
        </p:nvSpPr>
        <p:spPr>
          <a:xfrm>
            <a:off x="838201" y="184009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3C2AAC6A-9302-3C62-5E9F-791229D726BE}"/>
              </a:ext>
            </a:extLst>
          </p:cNvPr>
          <p:cNvSpPr/>
          <p:nvPr/>
        </p:nvSpPr>
        <p:spPr>
          <a:xfrm>
            <a:off x="1978879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045F9D8D-4020-F378-19A0-884FBC816E56}"/>
              </a:ext>
            </a:extLst>
          </p:cNvPr>
          <p:cNvSpPr/>
          <p:nvPr/>
        </p:nvSpPr>
        <p:spPr>
          <a:xfrm>
            <a:off x="2831708" y="18727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8AE7666B-C590-0AAE-6509-4DF06AE81B0B}"/>
              </a:ext>
            </a:extLst>
          </p:cNvPr>
          <p:cNvSpPr/>
          <p:nvPr/>
        </p:nvSpPr>
        <p:spPr>
          <a:xfrm>
            <a:off x="5439481" y="297664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2CF8F74D-A6F4-2B73-F3D9-84CED2A34E1C}"/>
              </a:ext>
            </a:extLst>
          </p:cNvPr>
          <p:cNvSpPr/>
          <p:nvPr/>
        </p:nvSpPr>
        <p:spPr>
          <a:xfrm>
            <a:off x="2957394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85500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30754"/>
              </p:ext>
            </p:extLst>
          </p:nvPr>
        </p:nvGraphicFramePr>
        <p:xfrm>
          <a:off x="1432555" y="3033920"/>
          <a:ext cx="9326890" cy="158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6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문서는 게임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‘Fantasy Chess’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카드의 구성 및 정보와 디자인에 필요한 가이드 라인을 정리한 문서다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문서에 정리된 내용들은 카드를 디자인할 경우 필수적으로 확인해야 하는 내용이다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후추 새로운 카드들이 지속적으로 추가 되어 게임의 밸런스가 무너지는 것을 막기위해 해당 문서의 가이드 라인을 최대한 지킬 것을 권장한다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가이드 라인이 카드 디자인에 문제가 될 경우 크지 않는 선에서는 가이드 라인을 벗어나는 것을 허용한다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5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F5931-3F67-8A38-8FDA-99885B42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9A962-C13B-CB92-266A-51AD79076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38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65" y="1691640"/>
            <a:ext cx="6529826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468"/>
          <a:stretch/>
        </p:blipFill>
        <p:spPr>
          <a:xfrm>
            <a:off x="7367391" y="1686320"/>
            <a:ext cx="2385388" cy="1422906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316294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316294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311214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394031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754967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/>
        </p:nvGraphicFramePr>
        <p:xfrm>
          <a:off x="7496663" y="3286230"/>
          <a:ext cx="3997686" cy="1540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1615801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1918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/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396" y="1691640"/>
            <a:ext cx="3080074" cy="191833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493" y="754570"/>
            <a:ext cx="2595979" cy="22251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493" y="3155593"/>
            <a:ext cx="2595979" cy="22371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564" y="1691640"/>
            <a:ext cx="2346263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56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3D0EC5D-1442-F138-8242-07FD7F81352D}"/>
              </a:ext>
            </a:extLst>
          </p:cNvPr>
          <p:cNvSpPr/>
          <p:nvPr/>
        </p:nvSpPr>
        <p:spPr>
          <a:xfrm>
            <a:off x="984975" y="1704917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C95C7D-4EA7-C0D3-1A10-9BD79B9B1D55}"/>
              </a:ext>
            </a:extLst>
          </p:cNvPr>
          <p:cNvSpPr/>
          <p:nvPr/>
        </p:nvSpPr>
        <p:spPr>
          <a:xfrm>
            <a:off x="984975" y="2323483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9D8E516E-52C1-F260-C15D-FE7554FBA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53" y="1691640"/>
            <a:ext cx="2450832" cy="30454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FF31BF-6EA7-7385-358C-07855FFF4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685" y="1836207"/>
            <a:ext cx="3680750" cy="2900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D631EB-4525-E871-FF3A-A04A1FAF0F19}"/>
              </a:ext>
            </a:extLst>
          </p:cNvPr>
          <p:cNvSpPr txBox="1"/>
          <p:nvPr/>
        </p:nvSpPr>
        <p:spPr>
          <a:xfrm>
            <a:off x="83153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C7248-DBFE-4890-72D1-C2F8906D6E58}"/>
              </a:ext>
            </a:extLst>
          </p:cNvPr>
          <p:cNvSpPr txBox="1"/>
          <p:nvPr/>
        </p:nvSpPr>
        <p:spPr>
          <a:xfrm>
            <a:off x="88995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E90AF-344D-BF24-C1BA-CC2C54D8ED05}"/>
              </a:ext>
            </a:extLst>
          </p:cNvPr>
          <p:cNvSpPr txBox="1"/>
          <p:nvPr/>
        </p:nvSpPr>
        <p:spPr>
          <a:xfrm>
            <a:off x="94837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366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36" y="1691640"/>
            <a:ext cx="10104492" cy="33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17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25" y="1691640"/>
            <a:ext cx="6267549" cy="301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86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521" y="1691640"/>
            <a:ext cx="6610322" cy="316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62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218517" y="569815"/>
            <a:ext cx="4820916" cy="57972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28B0D9-A351-9FB7-FD8B-CBFDAC9C4184}"/>
              </a:ext>
            </a:extLst>
          </p:cNvPr>
          <p:cNvSpPr/>
          <p:nvPr/>
        </p:nvSpPr>
        <p:spPr>
          <a:xfrm>
            <a:off x="320068" y="664675"/>
            <a:ext cx="4637569" cy="437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8A325EA-2CD3-3845-DE2A-AF2D953CA755}"/>
              </a:ext>
            </a:extLst>
          </p:cNvPr>
          <p:cNvGrpSpPr/>
          <p:nvPr/>
        </p:nvGrpSpPr>
        <p:grpSpPr>
          <a:xfrm>
            <a:off x="4729536" y="771193"/>
            <a:ext cx="116181" cy="4166590"/>
            <a:chOff x="4729536" y="771193"/>
            <a:chExt cx="116181" cy="416659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A838B2-5801-C290-362B-73D08FD7C23D}"/>
                </a:ext>
              </a:extLst>
            </p:cNvPr>
            <p:cNvSpPr/>
            <p:nvPr/>
          </p:nvSpPr>
          <p:spPr>
            <a:xfrm flipH="1">
              <a:off x="4764766" y="771193"/>
              <a:ext cx="45719" cy="41665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65C5353-DA15-64E9-F2F7-584A8878BE31}"/>
                </a:ext>
              </a:extLst>
            </p:cNvPr>
            <p:cNvSpPr/>
            <p:nvPr/>
          </p:nvSpPr>
          <p:spPr>
            <a:xfrm flipH="1">
              <a:off x="4729536" y="1019768"/>
              <a:ext cx="116181" cy="51490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D1193A-E71E-43E6-50CC-0B6191AB8849}"/>
              </a:ext>
            </a:extLst>
          </p:cNvPr>
          <p:cNvSpPr/>
          <p:nvPr/>
        </p:nvSpPr>
        <p:spPr>
          <a:xfrm>
            <a:off x="320067" y="5132856"/>
            <a:ext cx="4637570" cy="11099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114F3AC-F9ED-802E-7A64-868422FE4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279509"/>
              </p:ext>
            </p:extLst>
          </p:nvPr>
        </p:nvGraphicFramePr>
        <p:xfrm>
          <a:off x="416961" y="5282186"/>
          <a:ext cx="442875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751">
                  <a:extLst>
                    <a:ext uri="{9D8B030D-6E8A-4147-A177-3AD203B41FA5}">
                      <a16:colId xmlns:a16="http://schemas.microsoft.com/office/drawing/2014/main" val="2738963236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120887567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84329504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35627639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23197242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Null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Rare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Epic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Unique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Legend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993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3853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0BDE077-E67C-8994-9AD4-8BF108121F3A}"/>
              </a:ext>
            </a:extLst>
          </p:cNvPr>
          <p:cNvSpPr txBox="1"/>
          <p:nvPr/>
        </p:nvSpPr>
        <p:spPr>
          <a:xfrm>
            <a:off x="3391270" y="5906008"/>
            <a:ext cx="893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FC372C-8CD6-2CE3-7E2E-46A4CA162732}"/>
              </a:ext>
            </a:extLst>
          </p:cNvPr>
          <p:cNvSpPr txBox="1"/>
          <p:nvPr/>
        </p:nvSpPr>
        <p:spPr>
          <a:xfrm>
            <a:off x="4285020" y="5906008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67386E-36AC-D4EA-EA24-FA1958341BCD}"/>
              </a:ext>
            </a:extLst>
          </p:cNvPr>
          <p:cNvSpPr/>
          <p:nvPr/>
        </p:nvSpPr>
        <p:spPr>
          <a:xfrm>
            <a:off x="416962" y="5886942"/>
            <a:ext cx="560698" cy="261610"/>
          </a:xfrm>
          <a:prstGeom prst="rect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rPr>
              <a:t>분해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C15E3-E965-C759-E212-DB0CB1CB1185}"/>
              </a:ext>
            </a:extLst>
          </p:cNvPr>
          <p:cNvGrpSpPr>
            <a:grpSpLocks noChangeAspect="1"/>
          </p:cNvGrpSpPr>
          <p:nvPr/>
        </p:nvGrpSpPr>
        <p:grpSpPr>
          <a:xfrm>
            <a:off x="4793046" y="489576"/>
            <a:ext cx="281617" cy="281617"/>
            <a:chOff x="7820886" y="3875230"/>
            <a:chExt cx="360000" cy="3600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B1AF988-523B-462B-1F7C-149A46067E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DD383ADC-410C-C770-BC49-A29E73DF11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E55BCDB5-2CE1-B3E0-10E9-246D0DAFACBC}"/>
              </a:ext>
            </a:extLst>
          </p:cNvPr>
          <p:cNvSpPr/>
          <p:nvPr/>
        </p:nvSpPr>
        <p:spPr>
          <a:xfrm flipV="1">
            <a:off x="115940" y="234107"/>
            <a:ext cx="1320947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88686C-A308-EC7B-944C-10094697973E}"/>
              </a:ext>
            </a:extLst>
          </p:cNvPr>
          <p:cNvSpPr txBox="1"/>
          <p:nvPr/>
        </p:nvSpPr>
        <p:spPr>
          <a:xfrm>
            <a:off x="175969" y="257760"/>
            <a:ext cx="126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카드 분해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449090" y="2854488"/>
            <a:ext cx="97200" cy="41665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399826" y="3183464"/>
            <a:ext cx="195252" cy="11345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6658210" y="1064909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4C10E73A-9B6F-2C5F-6B2D-174DC5FD3E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530"/>
          <a:stretch/>
        </p:blipFill>
        <p:spPr>
          <a:xfrm>
            <a:off x="418940" y="769194"/>
            <a:ext cx="4249280" cy="4202855"/>
          </a:xfrm>
          <a:prstGeom prst="rect">
            <a:avLst/>
          </a:prstGeom>
        </p:spPr>
      </p:pic>
      <p:sp>
        <p:nvSpPr>
          <p:cNvPr id="71" name="사각형: 잘린 한쪽 모서리 70">
            <a:extLst>
              <a:ext uri="{FF2B5EF4-FFF2-40B4-BE49-F238E27FC236}">
                <a16:creationId xmlns:a16="http://schemas.microsoft.com/office/drawing/2014/main" id="{B9E15845-25DE-7A37-19FC-CB9845B500DB}"/>
              </a:ext>
            </a:extLst>
          </p:cNvPr>
          <p:cNvSpPr/>
          <p:nvPr/>
        </p:nvSpPr>
        <p:spPr>
          <a:xfrm flipH="1" flipV="1">
            <a:off x="5851269" y="1064909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858" y="1123886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363536"/>
              </p:ext>
            </p:extLst>
          </p:nvPr>
        </p:nvGraphicFramePr>
        <p:xfrm>
          <a:off x="7048032" y="1137346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85" name="사각형: 잘린 한쪽 모서리 84">
            <a:extLst>
              <a:ext uri="{FF2B5EF4-FFF2-40B4-BE49-F238E27FC236}">
                <a16:creationId xmlns:a16="http://schemas.microsoft.com/office/drawing/2014/main" id="{B55D95C9-B517-1404-B961-879542F49C79}"/>
              </a:ext>
            </a:extLst>
          </p:cNvPr>
          <p:cNvSpPr/>
          <p:nvPr/>
        </p:nvSpPr>
        <p:spPr>
          <a:xfrm flipH="1" flipV="1">
            <a:off x="5851270" y="1560794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ABD8D9BF-C7F7-DB3E-BCC2-086DB9E96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901" y="1627854"/>
            <a:ext cx="498551" cy="350544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D1E277D8-AA31-8648-5A45-85C9A3DEF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239" y="1105986"/>
            <a:ext cx="394177" cy="320356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8FB0C7A-7D73-A771-A7D0-BAEA51BAA2CC}"/>
              </a:ext>
            </a:extLst>
          </p:cNvPr>
          <p:cNvSpPr/>
          <p:nvPr/>
        </p:nvSpPr>
        <p:spPr>
          <a:xfrm>
            <a:off x="7304898" y="296877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7285A59-6C7F-BA17-9F85-7E1107A2E3EF}"/>
              </a:ext>
            </a:extLst>
          </p:cNvPr>
          <p:cNvSpPr/>
          <p:nvPr/>
        </p:nvSpPr>
        <p:spPr>
          <a:xfrm>
            <a:off x="7304898" y="244124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</p:spTree>
    <p:extLst>
      <p:ext uri="{BB962C8B-B14F-4D97-AF65-F5344CB8AC3E}">
        <p14:creationId xmlns:p14="http://schemas.microsoft.com/office/powerpoint/2010/main" val="2710437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193122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956724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921495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1239100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48" y="1020021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970997"/>
              </p:ext>
            </p:extLst>
          </p:nvPr>
        </p:nvGraphicFramePr>
        <p:xfrm>
          <a:off x="1628922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84EEA52B-0C15-4F01-9889-3764E4B085E8}"/>
              </a:ext>
            </a:extLst>
          </p:cNvPr>
          <p:cNvGrpSpPr/>
          <p:nvPr/>
        </p:nvGrpSpPr>
        <p:grpSpPr>
          <a:xfrm>
            <a:off x="438984" y="1456929"/>
            <a:ext cx="695020" cy="417604"/>
            <a:chOff x="5217912" y="1456394"/>
            <a:chExt cx="695020" cy="417604"/>
          </a:xfrm>
        </p:grpSpPr>
        <p:sp>
          <p:nvSpPr>
            <p:cNvPr id="85" name="사각형: 잘린 한쪽 모서리 84">
              <a:extLst>
                <a:ext uri="{FF2B5EF4-FFF2-40B4-BE49-F238E27FC236}">
                  <a16:creationId xmlns:a16="http://schemas.microsoft.com/office/drawing/2014/main" id="{B55D95C9-B517-1404-B961-879542F49C79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ABD8D9BF-C7F7-DB3E-BCC2-086DB9E96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D98B55-E2A3-40AD-A1B6-5B578B24179B}"/>
              </a:ext>
            </a:extLst>
          </p:cNvPr>
          <p:cNvGrpSpPr/>
          <p:nvPr/>
        </p:nvGrpSpPr>
        <p:grpSpPr>
          <a:xfrm>
            <a:off x="438983" y="961044"/>
            <a:ext cx="695021" cy="402509"/>
            <a:chOff x="5217911" y="960509"/>
            <a:chExt cx="695021" cy="402509"/>
          </a:xfrm>
        </p:grpSpPr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B9E15845-25DE-7A37-19FC-CB9845B500DB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D1E277D8-AA31-8648-5A45-85C9A3DEF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20E9EAA9-2FE5-12E2-A334-DE307FCD0C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1185653" y="1456394"/>
            <a:ext cx="5562632" cy="474846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1D3EF18-1F1D-4863-88C0-7EE4C7D8BEDE}"/>
              </a:ext>
            </a:extLst>
          </p:cNvPr>
          <p:cNvGrpSpPr/>
          <p:nvPr/>
        </p:nvGrpSpPr>
        <p:grpSpPr>
          <a:xfrm>
            <a:off x="438984" y="2459321"/>
            <a:ext cx="695020" cy="402509"/>
            <a:chOff x="5217912" y="2018619"/>
            <a:chExt cx="695020" cy="402509"/>
          </a:xfrm>
        </p:grpSpPr>
        <p:sp>
          <p:nvSpPr>
            <p:cNvPr id="13" name="사각형: 잘린 한쪽 모서리 12">
              <a:extLst>
                <a:ext uri="{FF2B5EF4-FFF2-40B4-BE49-F238E27FC236}">
                  <a16:creationId xmlns:a16="http://schemas.microsoft.com/office/drawing/2014/main" id="{071A551A-BDB2-4D73-BF15-1F837887BC0E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26F49F5-EE80-4716-BB1B-9FBD8CBBF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D190959-96B5-4CB7-A148-E61FC2A61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" name="&quot;허용 안 됨&quot; 기호 2">
              <a:extLst>
                <a:ext uri="{FF2B5EF4-FFF2-40B4-BE49-F238E27FC236}">
                  <a16:creationId xmlns:a16="http://schemas.microsoft.com/office/drawing/2014/main" id="{1534D357-4CF2-4C15-9578-1EEE69B404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BB3C68C-C5F0-4465-9C06-7F34265BA5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660" y="817510"/>
            <a:ext cx="228675" cy="21597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28DD1E74-B17A-449A-AE39-7F37B58F5211}"/>
              </a:ext>
            </a:extLst>
          </p:cNvPr>
          <p:cNvGrpSpPr/>
          <p:nvPr/>
        </p:nvGrpSpPr>
        <p:grpSpPr>
          <a:xfrm>
            <a:off x="7457850" y="232911"/>
            <a:ext cx="695021" cy="402509"/>
            <a:chOff x="5217911" y="960509"/>
            <a:chExt cx="695021" cy="402509"/>
          </a:xfrm>
        </p:grpSpPr>
        <p:sp>
          <p:nvSpPr>
            <p:cNvPr id="24" name="사각형: 잘린 한쪽 모서리 23">
              <a:extLst>
                <a:ext uri="{FF2B5EF4-FFF2-40B4-BE49-F238E27FC236}">
                  <a16:creationId xmlns:a16="http://schemas.microsoft.com/office/drawing/2014/main" id="{F41B93CA-D242-42C2-89BD-05D0B345B7D7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1DD5E7D-BE67-4BF1-897E-F16A52FDC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23068A-E6E4-4408-B4AD-2654EF6504DF}"/>
              </a:ext>
            </a:extLst>
          </p:cNvPr>
          <p:cNvGrpSpPr/>
          <p:nvPr/>
        </p:nvGrpSpPr>
        <p:grpSpPr>
          <a:xfrm>
            <a:off x="7470353" y="928400"/>
            <a:ext cx="695020" cy="417604"/>
            <a:chOff x="5217912" y="1456394"/>
            <a:chExt cx="695020" cy="417604"/>
          </a:xfrm>
        </p:grpSpPr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5E6E9668-9196-417E-A2CD-572A8A49DF76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20B2FB8-F85D-49C5-A06E-A6E957F28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2BDF6E1-A648-43F0-92EA-BF6E1F30A0C3}"/>
              </a:ext>
            </a:extLst>
          </p:cNvPr>
          <p:cNvGrpSpPr/>
          <p:nvPr/>
        </p:nvGrpSpPr>
        <p:grpSpPr>
          <a:xfrm>
            <a:off x="7510398" y="1566466"/>
            <a:ext cx="695020" cy="402509"/>
            <a:chOff x="5217912" y="2018619"/>
            <a:chExt cx="695020" cy="402509"/>
          </a:xfrm>
        </p:grpSpPr>
        <p:sp>
          <p:nvSpPr>
            <p:cNvPr id="30" name="사각형: 잘린 한쪽 모서리 29">
              <a:extLst>
                <a:ext uri="{FF2B5EF4-FFF2-40B4-BE49-F238E27FC236}">
                  <a16:creationId xmlns:a16="http://schemas.microsoft.com/office/drawing/2014/main" id="{B29E27A7-1C64-4FDE-AF4A-8BA1D62D3338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DFA7E99-754D-4DAE-A3A6-F35836A47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C40505D-5A98-4CD3-85FE-0B603384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3" name="&quot;허용 안 됨&quot; 기호 32">
              <a:extLst>
                <a:ext uri="{FF2B5EF4-FFF2-40B4-BE49-F238E27FC236}">
                  <a16:creationId xmlns:a16="http://schemas.microsoft.com/office/drawing/2014/main" id="{E1AA2487-6E57-46CB-87D4-38AB31A87E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화살표: 위로 굽음 10">
            <a:extLst>
              <a:ext uri="{FF2B5EF4-FFF2-40B4-BE49-F238E27FC236}">
                <a16:creationId xmlns:a16="http://schemas.microsoft.com/office/drawing/2014/main" id="{2D053615-9318-4EF7-B53A-3266259240D7}"/>
              </a:ext>
            </a:extLst>
          </p:cNvPr>
          <p:cNvSpPr/>
          <p:nvPr/>
        </p:nvSpPr>
        <p:spPr>
          <a:xfrm rot="5400000" flipV="1">
            <a:off x="6150927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7277D2-1B41-4C58-9613-CB2B7FB52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421" y="1069170"/>
            <a:ext cx="203277" cy="2032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9FBA1D-4215-45FE-8338-9BE1445880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0398" y="2131811"/>
            <a:ext cx="3698381" cy="29391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7596678-8980-454F-BEFC-D4FFE53612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1591" y="2505832"/>
            <a:ext cx="886851" cy="359175"/>
          </a:xfrm>
          <a:prstGeom prst="rect">
            <a:avLst/>
          </a:prstGeom>
        </p:spPr>
      </p:pic>
      <p:sp>
        <p:nvSpPr>
          <p:cNvPr id="44" name="화살표: 위로 굽음 43">
            <a:extLst>
              <a:ext uri="{FF2B5EF4-FFF2-40B4-BE49-F238E27FC236}">
                <a16:creationId xmlns:a16="http://schemas.microsoft.com/office/drawing/2014/main" id="{DF44A09F-321F-4AD4-8471-8370BBFD9AA0}"/>
              </a:ext>
            </a:extLst>
          </p:cNvPr>
          <p:cNvSpPr/>
          <p:nvPr/>
        </p:nvSpPr>
        <p:spPr>
          <a:xfrm rot="5400000" flipV="1">
            <a:off x="8616118" y="2499705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65BE1DAF-306A-45AA-90D2-A001701C1D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6311" y="2510838"/>
            <a:ext cx="203277" cy="20327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4C22EBA-377D-4762-A9B7-B9F27E0CF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5237" y="207029"/>
            <a:ext cx="228675" cy="215971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10CE85-8051-4935-A604-2F90D6E0B12A}"/>
              </a:ext>
            </a:extLst>
          </p:cNvPr>
          <p:cNvSpPr/>
          <p:nvPr/>
        </p:nvSpPr>
        <p:spPr>
          <a:xfrm flipH="1">
            <a:off x="11737666" y="1270555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317C2E-57EB-4634-BE3A-E1893E2892C1}"/>
              </a:ext>
            </a:extLst>
          </p:cNvPr>
          <p:cNvSpPr/>
          <p:nvPr/>
        </p:nvSpPr>
        <p:spPr>
          <a:xfrm flipH="1">
            <a:off x="11702437" y="1519130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3F83CE8-5EAC-4F66-8972-548008AA0440}"/>
              </a:ext>
            </a:extLst>
          </p:cNvPr>
          <p:cNvSpPr/>
          <p:nvPr/>
        </p:nvSpPr>
        <p:spPr>
          <a:xfrm>
            <a:off x="7655812" y="3149229"/>
            <a:ext cx="3365001" cy="28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2CE45A-50A4-4DA8-A534-9D385950B5FC}"/>
              </a:ext>
            </a:extLst>
          </p:cNvPr>
          <p:cNvGrpSpPr/>
          <p:nvPr/>
        </p:nvGrpSpPr>
        <p:grpSpPr>
          <a:xfrm>
            <a:off x="1628922" y="1042595"/>
            <a:ext cx="808766" cy="276999"/>
            <a:chOff x="1647313" y="1016556"/>
            <a:chExt cx="808766" cy="276999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C7C8BB2-3908-4663-A90E-21D83A992E11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BBECEE-F78C-444B-88FF-143F05643C44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158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386431"/>
              </p:ext>
            </p:extLst>
          </p:nvPr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grpSp>
        <p:nvGrpSpPr>
          <p:cNvPr id="68" name="그룹 67">
            <a:extLst>
              <a:ext uri="{FF2B5EF4-FFF2-40B4-BE49-F238E27FC236}">
                <a16:creationId xmlns:a16="http://schemas.microsoft.com/office/drawing/2014/main" id="{BA9CCD7A-25EC-4257-97E9-C8165340727D}"/>
              </a:ext>
            </a:extLst>
          </p:cNvPr>
          <p:cNvGrpSpPr/>
          <p:nvPr/>
        </p:nvGrpSpPr>
        <p:grpSpPr>
          <a:xfrm>
            <a:off x="4561341" y="1456929"/>
            <a:ext cx="695020" cy="417604"/>
            <a:chOff x="5217912" y="1456394"/>
            <a:chExt cx="695020" cy="417604"/>
          </a:xfrm>
        </p:grpSpPr>
        <p:sp>
          <p:nvSpPr>
            <p:cNvPr id="69" name="사각형: 잘린 한쪽 모서리 68">
              <a:extLst>
                <a:ext uri="{FF2B5EF4-FFF2-40B4-BE49-F238E27FC236}">
                  <a16:creationId xmlns:a16="http://schemas.microsoft.com/office/drawing/2014/main" id="{9EA31F0D-B658-488C-9F7A-1938A9071780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3A2432AA-DED6-4FF1-98C0-3AAB08D38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B9B82EDD-8BA8-4787-AA8E-556BC664822E}"/>
              </a:ext>
            </a:extLst>
          </p:cNvPr>
          <p:cNvGrpSpPr/>
          <p:nvPr/>
        </p:nvGrpSpPr>
        <p:grpSpPr>
          <a:xfrm>
            <a:off x="4561340" y="961044"/>
            <a:ext cx="695021" cy="402509"/>
            <a:chOff x="5217911" y="960509"/>
            <a:chExt cx="695021" cy="402509"/>
          </a:xfrm>
        </p:grpSpPr>
        <p:sp>
          <p:nvSpPr>
            <p:cNvPr id="72" name="사각형: 잘린 한쪽 모서리 71">
              <a:extLst>
                <a:ext uri="{FF2B5EF4-FFF2-40B4-BE49-F238E27FC236}">
                  <a16:creationId xmlns:a16="http://schemas.microsoft.com/office/drawing/2014/main" id="{495777DC-30C1-4A93-AD3E-63995815B669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926E2146-BF56-40D8-80D0-B0EB85134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grpSp>
        <p:nvGrpSpPr>
          <p:cNvPr id="75" name="그룹 74">
            <a:extLst>
              <a:ext uri="{FF2B5EF4-FFF2-40B4-BE49-F238E27FC236}">
                <a16:creationId xmlns:a16="http://schemas.microsoft.com/office/drawing/2014/main" id="{68FDE65C-1819-4070-996C-8AACC0A08276}"/>
              </a:ext>
            </a:extLst>
          </p:cNvPr>
          <p:cNvGrpSpPr/>
          <p:nvPr/>
        </p:nvGrpSpPr>
        <p:grpSpPr>
          <a:xfrm>
            <a:off x="4561341" y="2459321"/>
            <a:ext cx="695020" cy="402509"/>
            <a:chOff x="5217912" y="2018619"/>
            <a:chExt cx="695020" cy="402509"/>
          </a:xfrm>
        </p:grpSpPr>
        <p:sp>
          <p:nvSpPr>
            <p:cNvPr id="76" name="사각형: 잘린 한쪽 모서리 75">
              <a:extLst>
                <a:ext uri="{FF2B5EF4-FFF2-40B4-BE49-F238E27FC236}">
                  <a16:creationId xmlns:a16="http://schemas.microsoft.com/office/drawing/2014/main" id="{608129F3-79C8-4672-8082-60E8F65018AA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253BCAC5-12B4-4D74-9017-11FD6BDFD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55B428A7-7896-491A-ADCD-CDC5977EA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79" name="&quot;허용 안 됨&quot; 기호 78">
              <a:extLst>
                <a:ext uri="{FF2B5EF4-FFF2-40B4-BE49-F238E27FC236}">
                  <a16:creationId xmlns:a16="http://schemas.microsoft.com/office/drawing/2014/main" id="{18BE6290-7B37-40D1-B1C9-0A8D61B3B0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grpSp>
        <p:nvGrpSpPr>
          <p:cNvPr id="83" name="그룹 82">
            <a:extLst>
              <a:ext uri="{FF2B5EF4-FFF2-40B4-BE49-F238E27FC236}">
                <a16:creationId xmlns:a16="http://schemas.microsoft.com/office/drawing/2014/main" id="{293B01EA-3295-4313-A4BC-B6AEBCC2A446}"/>
              </a:ext>
            </a:extLst>
          </p:cNvPr>
          <p:cNvGrpSpPr/>
          <p:nvPr/>
        </p:nvGrpSpPr>
        <p:grpSpPr>
          <a:xfrm>
            <a:off x="5751279" y="1042595"/>
            <a:ext cx="808766" cy="276999"/>
            <a:chOff x="1647313" y="1016556"/>
            <a:chExt cx="808766" cy="276999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2A84A524-F431-4766-ABB8-156878D5AAD5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517ABCF-432C-4C1C-8CDC-226B57CF8847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95241BF1-CA43-4621-BD66-06EBAD0306C1}"/>
              </a:ext>
            </a:extLst>
          </p:cNvPr>
          <p:cNvGrpSpPr/>
          <p:nvPr/>
        </p:nvGrpSpPr>
        <p:grpSpPr>
          <a:xfrm>
            <a:off x="6525803" y="1046490"/>
            <a:ext cx="757757" cy="307777"/>
            <a:chOff x="6525803" y="1046490"/>
            <a:chExt cx="4232251" cy="307777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7339FE4-D481-46BD-A1CC-5DF30E91796E}"/>
                </a:ext>
              </a:extLst>
            </p:cNvPr>
            <p:cNvSpPr txBox="1"/>
            <p:nvPr/>
          </p:nvSpPr>
          <p:spPr>
            <a:xfrm>
              <a:off x="6525803" y="1046490"/>
              <a:ext cx="42322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u="sng" dirty="0"/>
                <a:t>텍스트</a:t>
              </a:r>
            </a:p>
          </p:txBody>
        </p: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D84DEA9-61A8-49FD-9739-02F3197B7588}"/>
                </a:ext>
              </a:extLst>
            </p:cNvPr>
            <p:cNvCxnSpPr>
              <a:cxnSpLocks/>
            </p:cNvCxnSpPr>
            <p:nvPr/>
          </p:nvCxnSpPr>
          <p:spPr>
            <a:xfrm>
              <a:off x="10243900" y="1069170"/>
              <a:ext cx="0" cy="225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552FE4E-237F-47E4-A260-E95C3D4B4099}"/>
              </a:ext>
            </a:extLst>
          </p:cNvPr>
          <p:cNvSpPr>
            <a:spLocks noChangeAspect="1"/>
          </p:cNvSpPr>
          <p:nvPr/>
        </p:nvSpPr>
        <p:spPr>
          <a:xfrm>
            <a:off x="7174492" y="1296629"/>
            <a:ext cx="588557" cy="256009"/>
          </a:xfrm>
          <a:prstGeom prst="snip1Rect">
            <a:avLst>
              <a:gd name="adj" fmla="val 3416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292528-00A9-49D5-BF15-004C57084071}"/>
              </a:ext>
            </a:extLst>
          </p:cNvPr>
          <p:cNvSpPr txBox="1">
            <a:spLocks noChangeAspect="1"/>
          </p:cNvSpPr>
          <p:nvPr/>
        </p:nvSpPr>
        <p:spPr>
          <a:xfrm>
            <a:off x="7163815" y="1323960"/>
            <a:ext cx="611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가</a:t>
            </a:r>
            <a:r>
              <a:rPr lang="en-US" altLang="ko-KR" sz="1000" dirty="0"/>
              <a:t>-3</a:t>
            </a:r>
            <a:r>
              <a:rPr lang="ko-KR" altLang="en-US" sz="1000" dirty="0"/>
              <a:t>자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1884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디자인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020275"/>
              </p:ext>
            </p:extLst>
          </p:nvPr>
        </p:nvGraphicFramePr>
        <p:xfrm>
          <a:off x="3009423" y="3061970"/>
          <a:ext cx="6173153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3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카드의 시각적인 디자인에 관한 내용이 정리되어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카드의 종류별 차이점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구성요소 배치 규격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텍스트 규격이 정리 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897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348D09E8-93DF-E433-6A25-FCE313275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98" y="692126"/>
            <a:ext cx="1968087" cy="273687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DF9F29F-1718-370A-76A5-1CE99FB40E94}"/>
              </a:ext>
            </a:extLst>
          </p:cNvPr>
          <p:cNvSpPr txBox="1"/>
          <p:nvPr/>
        </p:nvSpPr>
        <p:spPr>
          <a:xfrm>
            <a:off x="928527" y="3381081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3/3/1/0/0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59E2426C-8255-8724-3FE6-814FE9638EF8}"/>
              </a:ext>
            </a:extLst>
          </p:cNvPr>
          <p:cNvSpPr/>
          <p:nvPr/>
        </p:nvSpPr>
        <p:spPr>
          <a:xfrm>
            <a:off x="59579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</a:t>
            </a:r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720DED9-4A4B-047D-F2F4-C24159853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138" y="703791"/>
            <a:ext cx="1967461" cy="2736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BD3214C-43A3-576E-1B69-AE406E6D636A}"/>
              </a:ext>
            </a:extLst>
          </p:cNvPr>
          <p:cNvSpPr txBox="1"/>
          <p:nvPr/>
        </p:nvSpPr>
        <p:spPr>
          <a:xfrm>
            <a:off x="3020554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2049B9A5-A070-B47B-AC69-F62E857B3609}"/>
              </a:ext>
            </a:extLst>
          </p:cNvPr>
          <p:cNvSpPr/>
          <p:nvPr/>
        </p:nvSpPr>
        <p:spPr>
          <a:xfrm>
            <a:off x="268813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B3F1F95-2283-74BD-B62F-F892E0C51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852" y="693000"/>
            <a:ext cx="1967462" cy="2736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079B228-A429-40A1-B3C4-DEB014D21A33}"/>
              </a:ext>
            </a:extLst>
          </p:cNvPr>
          <p:cNvSpPr txBox="1"/>
          <p:nvPr/>
        </p:nvSpPr>
        <p:spPr>
          <a:xfrm>
            <a:off x="5110996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3/0/0/0/0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98511A0-9BA9-081D-0C28-798E8AAEE775}"/>
              </a:ext>
            </a:extLst>
          </p:cNvPr>
          <p:cNvSpPr/>
          <p:nvPr/>
        </p:nvSpPr>
        <p:spPr>
          <a:xfrm>
            <a:off x="4779852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B2A411-36D6-A0B9-B160-A9658502E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021" y="703791"/>
            <a:ext cx="1967461" cy="273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C5CFF4-7853-BC6C-DF5E-0A3824FC91B6}"/>
              </a:ext>
            </a:extLst>
          </p:cNvPr>
          <p:cNvSpPr txBox="1"/>
          <p:nvPr/>
        </p:nvSpPr>
        <p:spPr>
          <a:xfrm>
            <a:off x="7201437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86722DFB-D7AF-9424-DA32-A5CFDB4908F5}"/>
              </a:ext>
            </a:extLst>
          </p:cNvPr>
          <p:cNvSpPr/>
          <p:nvPr/>
        </p:nvSpPr>
        <p:spPr>
          <a:xfrm>
            <a:off x="6869021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4965920-ACD6-55A3-DB4A-217E09FC2EBC}"/>
              </a:ext>
            </a:extLst>
          </p:cNvPr>
          <p:cNvGrpSpPr/>
          <p:nvPr/>
        </p:nvGrpSpPr>
        <p:grpSpPr>
          <a:xfrm>
            <a:off x="8958189" y="418124"/>
            <a:ext cx="1967461" cy="3380208"/>
            <a:chOff x="2688138" y="418124"/>
            <a:chExt cx="1967461" cy="33802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180F031-26DB-21C4-58E1-C1C98C72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09704D-8B1F-EDDA-F7B6-C62AC3343806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17" name="사각형: 잘린 한쪽 모서리 16">
              <a:extLst>
                <a:ext uri="{FF2B5EF4-FFF2-40B4-BE49-F238E27FC236}">
                  <a16:creationId xmlns:a16="http://schemas.microsoft.com/office/drawing/2014/main" id="{81FB00C6-0D3E-7824-166D-287C1D95636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F218C06-D56C-2F8E-0622-EA682750141B}"/>
              </a:ext>
            </a:extLst>
          </p:cNvPr>
          <p:cNvGrpSpPr/>
          <p:nvPr/>
        </p:nvGrpSpPr>
        <p:grpSpPr>
          <a:xfrm>
            <a:off x="6869021" y="3798332"/>
            <a:ext cx="1967461" cy="3380208"/>
            <a:chOff x="2688138" y="418124"/>
            <a:chExt cx="1967461" cy="338020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049C5A0-49F6-36F4-CCDF-635CFC9FC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39E11D-0072-3184-61D9-83407BFDF8BD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1" name="사각형: 잘린 한쪽 모서리 20">
              <a:extLst>
                <a:ext uri="{FF2B5EF4-FFF2-40B4-BE49-F238E27FC236}">
                  <a16:creationId xmlns:a16="http://schemas.microsoft.com/office/drawing/2014/main" id="{D71BE907-2D52-5B00-645E-816401AB92E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945887-6F7F-4EE2-7823-FB826658A15F}"/>
              </a:ext>
            </a:extLst>
          </p:cNvPr>
          <p:cNvGrpSpPr/>
          <p:nvPr/>
        </p:nvGrpSpPr>
        <p:grpSpPr>
          <a:xfrm>
            <a:off x="8958189" y="3798332"/>
            <a:ext cx="1967461" cy="3380208"/>
            <a:chOff x="2688138" y="418124"/>
            <a:chExt cx="1967461" cy="338020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8153283-C4D3-2B63-B4AB-480F587E4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8268E1-C41C-2ADE-D746-B50699A2B44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5" name="사각형: 잘린 한쪽 모서리 24">
              <a:extLst>
                <a:ext uri="{FF2B5EF4-FFF2-40B4-BE49-F238E27FC236}">
                  <a16:creationId xmlns:a16="http://schemas.microsoft.com/office/drawing/2014/main" id="{76E572F2-FB00-DC30-4E91-43706131636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CB4B4EE-80FA-B0BC-AA27-21C64C66CE3C}"/>
              </a:ext>
            </a:extLst>
          </p:cNvPr>
          <p:cNvGrpSpPr/>
          <p:nvPr/>
        </p:nvGrpSpPr>
        <p:grpSpPr>
          <a:xfrm>
            <a:off x="2690685" y="3798332"/>
            <a:ext cx="1967461" cy="3380208"/>
            <a:chOff x="2688138" y="418124"/>
            <a:chExt cx="1967461" cy="3380208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30DB6E6-2C39-F462-4698-7240C4440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92B082-52AF-9A92-528F-4C68D8A0183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37" name="사각형: 잘린 한쪽 모서리 36">
              <a:extLst>
                <a:ext uri="{FF2B5EF4-FFF2-40B4-BE49-F238E27FC236}">
                  <a16:creationId xmlns:a16="http://schemas.microsoft.com/office/drawing/2014/main" id="{0C7E7F01-094C-B746-6EB3-6083B5415E9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BF1A198-4860-637C-3FBC-13F98A86026E}"/>
              </a:ext>
            </a:extLst>
          </p:cNvPr>
          <p:cNvGrpSpPr/>
          <p:nvPr/>
        </p:nvGrpSpPr>
        <p:grpSpPr>
          <a:xfrm>
            <a:off x="4779853" y="3798332"/>
            <a:ext cx="1967461" cy="3380208"/>
            <a:chOff x="2688138" y="418124"/>
            <a:chExt cx="1967461" cy="3380208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7AA02769-9C87-BDF5-1D15-B5F6918F1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92CA3E5-D2CC-6F59-3343-1582823312AE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4" name="사각형: 잘린 한쪽 모서리 43">
              <a:extLst>
                <a:ext uri="{FF2B5EF4-FFF2-40B4-BE49-F238E27FC236}">
                  <a16:creationId xmlns:a16="http://schemas.microsoft.com/office/drawing/2014/main" id="{FB2B514F-0A46-38F4-E2D9-70CA8A210999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68024CA-B9BC-F758-B2C6-564307E4E28F}"/>
              </a:ext>
            </a:extLst>
          </p:cNvPr>
          <p:cNvGrpSpPr/>
          <p:nvPr/>
        </p:nvGrpSpPr>
        <p:grpSpPr>
          <a:xfrm>
            <a:off x="595798" y="3798332"/>
            <a:ext cx="1967461" cy="3380208"/>
            <a:chOff x="2688138" y="418124"/>
            <a:chExt cx="1967461" cy="3380208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660D9A7C-A9F7-CC88-21A3-893FE0156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86F1D6-928A-BA9D-F796-9ED24DD9B790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9" name="사각형: 잘린 한쪽 모서리 48">
              <a:extLst>
                <a:ext uri="{FF2B5EF4-FFF2-40B4-BE49-F238E27FC236}">
                  <a16:creationId xmlns:a16="http://schemas.microsoft.com/office/drawing/2014/main" id="{D2584664-F838-9630-DBDF-6498B65238EF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17F30C-3643-359B-7FBA-72E5487F77A0}"/>
              </a:ext>
            </a:extLst>
          </p:cNvPr>
          <p:cNvGrpSpPr/>
          <p:nvPr/>
        </p:nvGrpSpPr>
        <p:grpSpPr>
          <a:xfrm>
            <a:off x="6869021" y="7178540"/>
            <a:ext cx="1967461" cy="3380208"/>
            <a:chOff x="2688138" y="418124"/>
            <a:chExt cx="1967461" cy="3380208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B70C47D8-41D8-38AF-1C51-329C8D52E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8074C88-8717-8DAA-9F89-A03FC23D1DB1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3FFEC40B-49B3-2312-F768-32C8FF92CFAB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97BBB37-2872-5970-2131-64913AA88CC2}"/>
              </a:ext>
            </a:extLst>
          </p:cNvPr>
          <p:cNvGrpSpPr/>
          <p:nvPr/>
        </p:nvGrpSpPr>
        <p:grpSpPr>
          <a:xfrm>
            <a:off x="8958189" y="7178540"/>
            <a:ext cx="1967461" cy="3380208"/>
            <a:chOff x="2688138" y="418124"/>
            <a:chExt cx="1967461" cy="3380208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B6A2EE66-F875-F161-0653-851A02512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FCC7606-9BE1-AD2D-8317-1DFE399442EB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EE5E9BA2-3318-420E-C7FE-061E1FBFFDD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8CC91AF-87CD-2CDB-EEB9-FB793300C0C4}"/>
              </a:ext>
            </a:extLst>
          </p:cNvPr>
          <p:cNvGrpSpPr/>
          <p:nvPr/>
        </p:nvGrpSpPr>
        <p:grpSpPr>
          <a:xfrm>
            <a:off x="2690685" y="7178540"/>
            <a:ext cx="1967461" cy="3380208"/>
            <a:chOff x="2688138" y="418124"/>
            <a:chExt cx="1967461" cy="3380208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B3DCC9A-E35C-65F5-C103-11FFFC2BA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E1FE55-9CC4-8165-4EB3-01E61EE3B2B4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58112F60-D018-AA5B-38E9-8AAF643F1B92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65CE30C-6C22-54C0-BA9C-835BD93E500B}"/>
              </a:ext>
            </a:extLst>
          </p:cNvPr>
          <p:cNvGrpSpPr/>
          <p:nvPr/>
        </p:nvGrpSpPr>
        <p:grpSpPr>
          <a:xfrm>
            <a:off x="4779853" y="7178540"/>
            <a:ext cx="1967461" cy="3380208"/>
            <a:chOff x="2688138" y="418124"/>
            <a:chExt cx="1967461" cy="3380208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6FE17CB-E71B-EF31-7680-7617BA32E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C68EEE6-668F-1782-B795-ED9C0C747CD9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4600A4F1-40AD-DB07-606C-B7EDD1A45D6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45A9962-7102-0CDE-F043-BC12FCD98DCF}"/>
              </a:ext>
            </a:extLst>
          </p:cNvPr>
          <p:cNvGrpSpPr/>
          <p:nvPr/>
        </p:nvGrpSpPr>
        <p:grpSpPr>
          <a:xfrm>
            <a:off x="595798" y="7178540"/>
            <a:ext cx="1967461" cy="3380208"/>
            <a:chOff x="2688138" y="418124"/>
            <a:chExt cx="1967461" cy="3380208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1A4C583-83C2-D969-05CB-440F34D7D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A31A7CB-20C9-1513-1413-653ED2CC37A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88DEFF68-D7F1-1B4D-434D-29E84FE87F31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3051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965051"/>
              </p:ext>
            </p:extLst>
          </p:nvPr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58" name="그림 57">
            <a:extLst>
              <a:ext uri="{FF2B5EF4-FFF2-40B4-BE49-F238E27FC236}">
                <a16:creationId xmlns:a16="http://schemas.microsoft.com/office/drawing/2014/main" id="{0B2B91A0-B225-3DD5-0A3C-5B289F3328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3977"/>
          <a:stretch/>
        </p:blipFill>
        <p:spPr>
          <a:xfrm>
            <a:off x="1920037" y="1409201"/>
            <a:ext cx="3169457" cy="257606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54A6B9A5-90DC-FE52-3277-C0DD310A054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1409199"/>
            <a:ext cx="71744" cy="2520000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512093C1-D572-61D2-C0E9-F833D3E12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644143"/>
              </p:ext>
            </p:extLst>
          </p:nvPr>
        </p:nvGraphicFramePr>
        <p:xfrm>
          <a:off x="1908845" y="400809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BE87919E-D4CA-46F3-E1F5-790A8264625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66457"/>
          <a:stretch/>
        </p:blipFill>
        <p:spPr>
          <a:xfrm>
            <a:off x="1923514" y="4361315"/>
            <a:ext cx="3165980" cy="780079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667B50D-4D2B-23BB-80B0-78F2497B2D2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4361315"/>
            <a:ext cx="7174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66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530AC12C-2E58-407E-F655-C445E59B4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338092"/>
            <a:ext cx="817605" cy="12081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02EB17-AEDA-DE54-E885-3460642A0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338092"/>
            <a:ext cx="817605" cy="1208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F5CB54-4600-BEF6-D5EE-805F627D4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2"/>
            <a:ext cx="817605" cy="1208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21B941-E20D-92D8-A5C0-4786F7D1C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1"/>
            <a:ext cx="817605" cy="1208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56AF00-8D92-E7E5-7499-C243DA79D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338091"/>
            <a:ext cx="817605" cy="12081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EA578D-AE0C-A8DB-9B54-DBF1BE46C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338091"/>
            <a:ext cx="817605" cy="12081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0B7CF8-53BD-75C2-10F8-CA75E5E70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338091"/>
            <a:ext cx="817605" cy="12081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567B11-9E86-36AC-B960-3313B1A62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1546195"/>
            <a:ext cx="817605" cy="1208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6C2CC3-CD98-8E34-5F7A-F991D1CF9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1546195"/>
            <a:ext cx="817605" cy="1208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B4A476-84A0-55CA-C545-D032BF529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5"/>
            <a:ext cx="817605" cy="12081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213AA1-78F1-DEBE-B33E-9E228FD0C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4"/>
            <a:ext cx="817605" cy="1208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AD0898F-7D6A-538E-AB0D-CE0A9A1BE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1546194"/>
            <a:ext cx="817605" cy="12081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665033-90E2-4AE1-94DD-6BBFEEF5C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1546194"/>
            <a:ext cx="817605" cy="12081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EABA83C-C77C-E813-537B-ACF50E22F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1546194"/>
            <a:ext cx="817605" cy="12081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623B21-67EB-63B8-9232-4990748ED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2754297"/>
            <a:ext cx="817605" cy="120810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8466C6A-B7A7-3E5B-BD44-3102D124A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2754297"/>
            <a:ext cx="817605" cy="12081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D6063EB-DE5B-D33F-295A-32CEF2991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2769659"/>
            <a:ext cx="817605" cy="119274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7E5CD06-E489-039F-0F30-6021E6397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2769659"/>
            <a:ext cx="817605" cy="11927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C066D5E-016F-E3B1-0521-C60AC3E56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2769659"/>
            <a:ext cx="817605" cy="119274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2C99C58-731F-CD5C-D44B-80537D5CE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2769659"/>
            <a:ext cx="817605" cy="119274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FA9D31C-5CD9-98B2-3348-57A821C01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3977761"/>
            <a:ext cx="817605" cy="119274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ADD9D73-54E8-82BC-BC70-725BE44D6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3977761"/>
            <a:ext cx="817605" cy="119274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6FD350C-FA3B-2100-687E-6C3268AEF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3977761"/>
            <a:ext cx="817605" cy="119274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26ADC26-8B8B-7577-1A4E-350DFCC50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3977761"/>
            <a:ext cx="817605" cy="119274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7A0E1E0-457A-A465-A00B-2002FC9A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3977761"/>
            <a:ext cx="817605" cy="119274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9EA7133-CA76-790C-90CB-11D8CA65A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3977761"/>
            <a:ext cx="817605" cy="119274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02179D3-2F27-8E75-E9A9-B2951469E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5185863"/>
            <a:ext cx="817605" cy="119274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2A9386E-8B2D-90D6-DDB6-8A8133F78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5185863"/>
            <a:ext cx="817605" cy="119274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682F175-7C0E-2271-D5A9-AE4ED2E6F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5185863"/>
            <a:ext cx="817605" cy="119274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9A1CE1B-CCFC-1B3F-54D3-C920C4743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5185863"/>
            <a:ext cx="817605" cy="119274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BAAA01A-5BC8-DD79-4FEB-C990461FF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5185863"/>
            <a:ext cx="817605" cy="119274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641C802-C0E9-52C5-C0E5-14AD2B890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5185863"/>
            <a:ext cx="817605" cy="119274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CA3ABA6-509B-45CC-31D1-82508DB50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338091"/>
            <a:ext cx="822486" cy="120810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32DAE05-7473-1658-3B2C-BD86EBA68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338091"/>
            <a:ext cx="822486" cy="120810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14E0165-443D-076E-1DDB-B129A0389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338091"/>
            <a:ext cx="822486" cy="120810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6A68F88-74CE-1416-5542-63A61902E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338091"/>
            <a:ext cx="822486" cy="120810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175CD93-0F85-14F7-446F-C72B426DD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338091"/>
            <a:ext cx="822486" cy="120810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821475F-A355-A6E3-4A54-D10F0BB43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338091"/>
            <a:ext cx="822486" cy="120810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3AB26D3C-EEFF-EE68-6E97-377549EC9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1546194"/>
            <a:ext cx="822486" cy="12081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0AD26D2-EE66-F415-693A-964867198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1546194"/>
            <a:ext cx="822486" cy="120810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01D20CDC-4847-6608-964A-7FF4ABEEC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1546194"/>
            <a:ext cx="822486" cy="120810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F84CFE0-EC3D-AB3A-B76F-4B27A2A27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1546194"/>
            <a:ext cx="822486" cy="120810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98B5F9C-9165-9F9E-0F31-B5B7AEFBF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1546194"/>
            <a:ext cx="822486" cy="120810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1688326-E58C-1B22-D022-83E9E1232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1546194"/>
            <a:ext cx="822486" cy="1208103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5325C8B-3DBE-2DF3-8112-9FCFE69FC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2754298"/>
            <a:ext cx="822486" cy="120810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B2E128E-569C-2476-1998-B3C536EDD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2754298"/>
            <a:ext cx="822486" cy="120810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AED16C66-0412-ABC9-85C8-09F516D15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2754298"/>
            <a:ext cx="822486" cy="120810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F62A9AF-1EBA-D7A2-7AD9-27A0F6BA6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231" y="4707754"/>
            <a:ext cx="822486" cy="12081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C46F77F-39AD-9947-C6D0-589762879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0776" y="4707754"/>
            <a:ext cx="822486" cy="12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135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>
            <a:extLst>
              <a:ext uri="{FF2B5EF4-FFF2-40B4-BE49-F238E27FC236}">
                <a16:creationId xmlns:a16="http://schemas.microsoft.com/office/drawing/2014/main" id="{E7D87826-34A9-7AAC-909D-0C4F08C5CDAB}"/>
              </a:ext>
            </a:extLst>
          </p:cNvPr>
          <p:cNvSpPr/>
          <p:nvPr/>
        </p:nvSpPr>
        <p:spPr>
          <a:xfrm>
            <a:off x="5336827" y="945374"/>
            <a:ext cx="5520563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CA0B6E-C07D-2784-061C-FC8F45EE2C10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FD03736-4553-8AB9-0DA7-9E1A569B7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083312"/>
              </p:ext>
            </p:extLst>
          </p:nvPr>
        </p:nvGraphicFramePr>
        <p:xfrm>
          <a:off x="1908845" y="1040127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8" name="그림 67">
            <a:extLst>
              <a:ext uri="{FF2B5EF4-FFF2-40B4-BE49-F238E27FC236}">
                <a16:creationId xmlns:a16="http://schemas.microsoft.com/office/drawing/2014/main" id="{90E316CE-417B-61C6-01E8-768AE9A04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5" y="1363129"/>
            <a:ext cx="554713" cy="819649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E8C87679-2902-EFE4-7AA1-E91E8DE669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3558" y="1363129"/>
            <a:ext cx="554713" cy="819649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F1C78F8-32B6-6508-01E9-9F772CA5CC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18271" y="1363128"/>
            <a:ext cx="554713" cy="819649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A7C46A14-3E55-83FA-DD48-B092BF0767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72984" y="1363128"/>
            <a:ext cx="554713" cy="8196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08D778E-2565-6EA1-4273-667876429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6" y="3147227"/>
            <a:ext cx="557320" cy="82350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0824851-4DD3-FE71-DEA1-BE4BD8C3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166" y="3147227"/>
            <a:ext cx="557320" cy="8235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61D69E3-3167-C908-E35F-15B157385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147226"/>
            <a:ext cx="557320" cy="8235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5FD6A3A-97FA-5472-DD89-02C856BFB6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80805" y="3147226"/>
            <a:ext cx="557320" cy="82350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94F83B4-410D-D4CA-DD98-FFFE1FCB1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124" y="3147226"/>
            <a:ext cx="557320" cy="82350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C6694DF-0D79-45F3-E6F9-5526AA54F3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95444" y="3147226"/>
            <a:ext cx="557320" cy="82350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93C4F2F0-42F3-14D2-CED4-E8FE19A00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1088808"/>
            <a:ext cx="176957" cy="176957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C19EEC76-4AA0-A32F-DCF0-A0EF94D31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322956"/>
              </p:ext>
            </p:extLst>
          </p:nvPr>
        </p:nvGraphicFramePr>
        <p:xfrm>
          <a:off x="1908845" y="223145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9B5F1F75-3CA7-2D27-39E5-87BEF653A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280139"/>
            <a:ext cx="176957" cy="176957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902F2570-5B53-132D-F7D9-52CC566E3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829106"/>
              </p:ext>
            </p:extLst>
          </p:nvPr>
        </p:nvGraphicFramePr>
        <p:xfrm>
          <a:off x="1908845" y="2552391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1/2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5" name="그림 74">
            <a:extLst>
              <a:ext uri="{FF2B5EF4-FFF2-40B4-BE49-F238E27FC236}">
                <a16:creationId xmlns:a16="http://schemas.microsoft.com/office/drawing/2014/main" id="{CEED12B5-FF6A-057F-C26C-9839FCCE6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601072"/>
            <a:ext cx="176957" cy="176957"/>
          </a:xfrm>
          <a:prstGeom prst="rect">
            <a:avLst/>
          </a:prstGeom>
        </p:spPr>
      </p:pic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A96BA7EB-D7D1-EA90-E930-74E9FDAE2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294294"/>
              </p:ext>
            </p:extLst>
          </p:nvPr>
        </p:nvGraphicFramePr>
        <p:xfrm>
          <a:off x="1908845" y="282546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rgbClr val="C00000"/>
                          </a:solidFill>
                        </a:rPr>
                        <a:t>5/4</a:t>
                      </a:r>
                      <a:endParaRPr lang="ko-KR" altLang="en-US" sz="12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7" name="그림 76">
            <a:extLst>
              <a:ext uri="{FF2B5EF4-FFF2-40B4-BE49-F238E27FC236}">
                <a16:creationId xmlns:a16="http://schemas.microsoft.com/office/drawing/2014/main" id="{49FBBDCC-E492-4681-38AA-D1E0AEF8E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2874149"/>
            <a:ext cx="176957" cy="176957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50AF92B3-7305-F427-E793-2EF4F4CC8CF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08846" y="3976723"/>
            <a:ext cx="557320" cy="823501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6839BFB-577B-0B36-D1FF-48A51400EE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6166" y="3976723"/>
            <a:ext cx="557320" cy="8235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9501D4A-E2BD-36A7-FF84-4D780D31F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976722"/>
            <a:ext cx="557320" cy="82350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7C82E99-7CB6-72E4-AD52-D3ABB6F14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620" y="1040127"/>
            <a:ext cx="2346328" cy="4147703"/>
          </a:xfrm>
          <a:prstGeom prst="rect">
            <a:avLst/>
          </a:prstGeom>
        </p:spPr>
      </p:pic>
      <p:sp>
        <p:nvSpPr>
          <p:cNvPr id="92" name="정육면체 91">
            <a:extLst>
              <a:ext uri="{FF2B5EF4-FFF2-40B4-BE49-F238E27FC236}">
                <a16:creationId xmlns:a16="http://schemas.microsoft.com/office/drawing/2014/main" id="{44185383-3BB8-1425-0073-0747C539171B}"/>
              </a:ext>
            </a:extLst>
          </p:cNvPr>
          <p:cNvSpPr/>
          <p:nvPr/>
        </p:nvSpPr>
        <p:spPr>
          <a:xfrm flipH="1">
            <a:off x="8606869" y="2290055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정육면체 92">
            <a:extLst>
              <a:ext uri="{FF2B5EF4-FFF2-40B4-BE49-F238E27FC236}">
                <a16:creationId xmlns:a16="http://schemas.microsoft.com/office/drawing/2014/main" id="{73EB77DC-8EF2-1C04-C08B-9D7F238ECFBE}"/>
              </a:ext>
            </a:extLst>
          </p:cNvPr>
          <p:cNvSpPr/>
          <p:nvPr/>
        </p:nvSpPr>
        <p:spPr>
          <a:xfrm flipH="1">
            <a:off x="8606869" y="2761315"/>
            <a:ext cx="222416" cy="399495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정육면체 94">
            <a:extLst>
              <a:ext uri="{FF2B5EF4-FFF2-40B4-BE49-F238E27FC236}">
                <a16:creationId xmlns:a16="http://schemas.microsoft.com/office/drawing/2014/main" id="{BA6A0B6C-FA04-CE4C-4F51-96838D4E3606}"/>
              </a:ext>
            </a:extLst>
          </p:cNvPr>
          <p:cNvSpPr/>
          <p:nvPr/>
        </p:nvSpPr>
        <p:spPr>
          <a:xfrm flipH="1">
            <a:off x="8606869" y="3297696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정육면체 101">
            <a:extLst>
              <a:ext uri="{FF2B5EF4-FFF2-40B4-BE49-F238E27FC236}">
                <a16:creationId xmlns:a16="http://schemas.microsoft.com/office/drawing/2014/main" id="{684A1741-1165-AAE0-11D1-77AE862A5D53}"/>
              </a:ext>
            </a:extLst>
          </p:cNvPr>
          <p:cNvSpPr/>
          <p:nvPr/>
        </p:nvSpPr>
        <p:spPr>
          <a:xfrm flipH="1">
            <a:off x="9006125" y="2489802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5EA4A69F-1D5F-1C64-8955-D0D4D2E21BD4}"/>
              </a:ext>
            </a:extLst>
          </p:cNvPr>
          <p:cNvSpPr/>
          <p:nvPr/>
        </p:nvSpPr>
        <p:spPr>
          <a:xfrm flipH="1">
            <a:off x="9006125" y="3026183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정육면체 104">
            <a:extLst>
              <a:ext uri="{FF2B5EF4-FFF2-40B4-BE49-F238E27FC236}">
                <a16:creationId xmlns:a16="http://schemas.microsoft.com/office/drawing/2014/main" id="{260105DF-36B4-8D4B-EF84-4BA71C3AC7E7}"/>
              </a:ext>
            </a:extLst>
          </p:cNvPr>
          <p:cNvSpPr/>
          <p:nvPr/>
        </p:nvSpPr>
        <p:spPr>
          <a:xfrm flipH="1">
            <a:off x="9006125" y="4001791"/>
            <a:ext cx="222416" cy="399495"/>
          </a:xfrm>
          <a:prstGeom prst="cube">
            <a:avLst/>
          </a:prstGeom>
          <a:solidFill>
            <a:srgbClr val="5482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정육면체 111">
            <a:extLst>
              <a:ext uri="{FF2B5EF4-FFF2-40B4-BE49-F238E27FC236}">
                <a16:creationId xmlns:a16="http://schemas.microsoft.com/office/drawing/2014/main" id="{D092DAFF-45C1-E28D-C2F0-EA5C695A1841}"/>
              </a:ext>
            </a:extLst>
          </p:cNvPr>
          <p:cNvSpPr/>
          <p:nvPr/>
        </p:nvSpPr>
        <p:spPr>
          <a:xfrm flipH="1">
            <a:off x="9405381" y="3756201"/>
            <a:ext cx="222416" cy="399495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7" name="표 116">
            <a:extLst>
              <a:ext uri="{FF2B5EF4-FFF2-40B4-BE49-F238E27FC236}">
                <a16:creationId xmlns:a16="http://schemas.microsoft.com/office/drawing/2014/main" id="{7E079369-B1DB-A99C-D9D2-A1540E41A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707098"/>
              </p:ext>
            </p:extLst>
          </p:nvPr>
        </p:nvGraphicFramePr>
        <p:xfrm>
          <a:off x="5414363" y="1040127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속공 기물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sp>
        <p:nvSpPr>
          <p:cNvPr id="122" name="순서도: 판단 121">
            <a:extLst>
              <a:ext uri="{FF2B5EF4-FFF2-40B4-BE49-F238E27FC236}">
                <a16:creationId xmlns:a16="http://schemas.microsoft.com/office/drawing/2014/main" id="{BFEF9B24-DFD0-CE5E-9FE9-F1D04225D524}"/>
              </a:ext>
            </a:extLst>
          </p:cNvPr>
          <p:cNvSpPr>
            <a:spLocks noChangeAspect="1"/>
          </p:cNvSpPr>
          <p:nvPr/>
        </p:nvSpPr>
        <p:spPr>
          <a:xfrm>
            <a:off x="5478696" y="1363128"/>
            <a:ext cx="195309" cy="195309"/>
          </a:xfrm>
          <a:prstGeom prst="flowChartDecision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5" name="표 124">
            <a:extLst>
              <a:ext uri="{FF2B5EF4-FFF2-40B4-BE49-F238E27FC236}">
                <a16:creationId xmlns:a16="http://schemas.microsoft.com/office/drawing/2014/main" id="{6692836D-E810-FA72-F3E1-6D1DC996D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758729"/>
              </p:ext>
            </p:extLst>
          </p:nvPr>
        </p:nvGraphicFramePr>
        <p:xfrm>
          <a:off x="5414363" y="2167736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graphicFrame>
        <p:nvGraphicFramePr>
          <p:cNvPr id="126" name="표 125">
            <a:extLst>
              <a:ext uri="{FF2B5EF4-FFF2-40B4-BE49-F238E27FC236}">
                <a16:creationId xmlns:a16="http://schemas.microsoft.com/office/drawing/2014/main" id="{57363C50-E6BD-B7A2-3C93-C02FEDC0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579267"/>
              </p:ext>
            </p:extLst>
          </p:nvPr>
        </p:nvGraphicFramePr>
        <p:xfrm>
          <a:off x="5414363" y="3265016"/>
          <a:ext cx="29577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7721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127" name="그림 126">
            <a:extLst>
              <a:ext uri="{FF2B5EF4-FFF2-40B4-BE49-F238E27FC236}">
                <a16:creationId xmlns:a16="http://schemas.microsoft.com/office/drawing/2014/main" id="{896733A1-B257-A291-55A3-C0FE3B91D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1088808"/>
            <a:ext cx="176957" cy="17695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3E5C1140-E472-0A12-CFAD-33E1CBCDC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2231458"/>
            <a:ext cx="176957" cy="17695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78701049-84D3-833E-74E4-6386ACDDD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135686" y="3337199"/>
            <a:ext cx="176957" cy="176957"/>
          </a:xfrm>
          <a:prstGeom prst="rect">
            <a:avLst/>
          </a:prstGeom>
        </p:spPr>
      </p:pic>
      <p:sp>
        <p:nvSpPr>
          <p:cNvPr id="130" name="정육면체 129">
            <a:extLst>
              <a:ext uri="{FF2B5EF4-FFF2-40B4-BE49-F238E27FC236}">
                <a16:creationId xmlns:a16="http://schemas.microsoft.com/office/drawing/2014/main" id="{7D044675-4A74-FF17-6F1B-73E5D8302C80}"/>
              </a:ext>
            </a:extLst>
          </p:cNvPr>
          <p:cNvSpPr/>
          <p:nvPr/>
        </p:nvSpPr>
        <p:spPr>
          <a:xfrm flipH="1">
            <a:off x="8606869" y="1314447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F0A4C8F-1CD8-35CD-CBBB-3F9974BAF24F}"/>
              </a:ext>
            </a:extLst>
          </p:cNvPr>
          <p:cNvSpPr/>
          <p:nvPr/>
        </p:nvSpPr>
        <p:spPr>
          <a:xfrm>
            <a:off x="9836589" y="1027495"/>
            <a:ext cx="629034" cy="280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저장</a:t>
            </a:r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6BDF0F85-1D92-CA93-B407-B145F67082C9}"/>
              </a:ext>
            </a:extLst>
          </p:cNvPr>
          <p:cNvGrpSpPr>
            <a:grpSpLocks noChangeAspect="1"/>
          </p:cNvGrpSpPr>
          <p:nvPr/>
        </p:nvGrpSpPr>
        <p:grpSpPr>
          <a:xfrm>
            <a:off x="10496281" y="1027495"/>
            <a:ext cx="281617" cy="281617"/>
            <a:chOff x="7820886" y="3875230"/>
            <a:chExt cx="360000" cy="360000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E1D01866-831A-1F88-67B1-209462A964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134" name="이등변 삼각형 133">
              <a:extLst>
                <a:ext uri="{FF2B5EF4-FFF2-40B4-BE49-F238E27FC236}">
                  <a16:creationId xmlns:a16="http://schemas.microsoft.com/office/drawing/2014/main" id="{19A10820-1916-4C2B-9CCF-D7CD1DE34A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3717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CEDEAC-E31B-C3E9-F552-29B3013BD38E}"/>
              </a:ext>
            </a:extLst>
          </p:cNvPr>
          <p:cNvSpPr/>
          <p:nvPr/>
        </p:nvSpPr>
        <p:spPr>
          <a:xfrm>
            <a:off x="1908845" y="4846573"/>
            <a:ext cx="2038478" cy="33679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BA1FDB-B5C9-11C2-9E1D-3C3AA372F634}"/>
              </a:ext>
            </a:extLst>
          </p:cNvPr>
          <p:cNvSpPr txBox="1"/>
          <p:nvPr/>
        </p:nvSpPr>
        <p:spPr>
          <a:xfrm>
            <a:off x="2867069" y="4889870"/>
            <a:ext cx="698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6ECD10-787F-69C7-DBA8-5D9BFDBE7BB0}"/>
              </a:ext>
            </a:extLst>
          </p:cNvPr>
          <p:cNvSpPr txBox="1"/>
          <p:nvPr/>
        </p:nvSpPr>
        <p:spPr>
          <a:xfrm>
            <a:off x="3357635" y="4889870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2F57C097-3F74-5EF0-F938-FD38D426DA98}"/>
              </a:ext>
            </a:extLst>
          </p:cNvPr>
          <p:cNvSpPr/>
          <p:nvPr/>
        </p:nvSpPr>
        <p:spPr>
          <a:xfrm flipH="1">
            <a:off x="4792997" y="4925562"/>
            <a:ext cx="459762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7B5B18-2409-85D9-897F-25107425E165}"/>
              </a:ext>
            </a:extLst>
          </p:cNvPr>
          <p:cNvSpPr txBox="1"/>
          <p:nvPr/>
        </p:nvSpPr>
        <p:spPr>
          <a:xfrm>
            <a:off x="4792998" y="4927506"/>
            <a:ext cx="4597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선택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8310BBD5-95F7-1824-15E7-8008382DB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355" y="1409200"/>
            <a:ext cx="3115916" cy="685243"/>
          </a:xfrm>
          <a:prstGeom prst="rect">
            <a:avLst/>
          </a:prstGeom>
        </p:spPr>
      </p:pic>
      <p:sp>
        <p:nvSpPr>
          <p:cNvPr id="43" name="사각형: 잘린 한쪽 모서리 42">
            <a:extLst>
              <a:ext uri="{FF2B5EF4-FFF2-40B4-BE49-F238E27FC236}">
                <a16:creationId xmlns:a16="http://schemas.microsoft.com/office/drawing/2014/main" id="{05E856F0-CEE5-EF83-C209-C9D0D98B1045}"/>
              </a:ext>
            </a:extLst>
          </p:cNvPr>
          <p:cNvSpPr/>
          <p:nvPr/>
        </p:nvSpPr>
        <p:spPr>
          <a:xfrm flipV="1">
            <a:off x="4319533" y="4925562"/>
            <a:ext cx="459762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9BEE3CA-4B77-D038-7369-8734DB0A1BA6}"/>
              </a:ext>
            </a:extLst>
          </p:cNvPr>
          <p:cNvSpPr txBox="1"/>
          <p:nvPr/>
        </p:nvSpPr>
        <p:spPr>
          <a:xfrm>
            <a:off x="4319534" y="4927506"/>
            <a:ext cx="4597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여분</a:t>
            </a:r>
          </a:p>
        </p:txBody>
      </p:sp>
      <p:sp>
        <p:nvSpPr>
          <p:cNvPr id="32" name="사각형: 잘린 한쪽 모서리 31">
            <a:extLst>
              <a:ext uri="{FF2B5EF4-FFF2-40B4-BE49-F238E27FC236}">
                <a16:creationId xmlns:a16="http://schemas.microsoft.com/office/drawing/2014/main" id="{9C5AE5DF-B7B0-D8A3-99BE-AF1773FEAF00}"/>
              </a:ext>
            </a:extLst>
          </p:cNvPr>
          <p:cNvSpPr/>
          <p:nvPr/>
        </p:nvSpPr>
        <p:spPr>
          <a:xfrm flipV="1">
            <a:off x="4024864" y="4646119"/>
            <a:ext cx="781986" cy="253917"/>
          </a:xfrm>
          <a:prstGeom prst="snip1Rect">
            <a:avLst>
              <a:gd name="adj" fmla="val 34917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C75E69-2AF1-BFEF-6951-271A93E2C900}"/>
              </a:ext>
            </a:extLst>
          </p:cNvPr>
          <p:cNvSpPr txBox="1"/>
          <p:nvPr/>
        </p:nvSpPr>
        <p:spPr>
          <a:xfrm>
            <a:off x="4024864" y="4655525"/>
            <a:ext cx="78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/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53943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2F57C097-3F74-5EF0-F938-FD38D426DA98}"/>
              </a:ext>
            </a:extLst>
          </p:cNvPr>
          <p:cNvSpPr/>
          <p:nvPr/>
        </p:nvSpPr>
        <p:spPr>
          <a:xfrm flipH="1">
            <a:off x="4276933" y="4925562"/>
            <a:ext cx="975826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7B5B18-2409-85D9-897F-25107425E165}"/>
              </a:ext>
            </a:extLst>
          </p:cNvPr>
          <p:cNvSpPr txBox="1"/>
          <p:nvPr/>
        </p:nvSpPr>
        <p:spPr>
          <a:xfrm>
            <a:off x="4276933" y="4927506"/>
            <a:ext cx="9758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설정 초기화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152230"/>
              </p:ext>
            </p:extLst>
          </p:nvPr>
        </p:nvGraphicFramePr>
        <p:xfrm>
          <a:off x="1908845" y="1226012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3303518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B8B706D-6127-05D7-044F-FF6154C13A62}"/>
              </a:ext>
            </a:extLst>
          </p:cNvPr>
          <p:cNvSpPr txBox="1"/>
          <p:nvPr/>
        </p:nvSpPr>
        <p:spPr>
          <a:xfrm>
            <a:off x="1930270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■ 기물 카드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F5227-E436-5F16-3C2E-C6341C7A841E}"/>
              </a:ext>
            </a:extLst>
          </p:cNvPr>
          <p:cNvSpPr txBox="1"/>
          <p:nvPr/>
        </p:nvSpPr>
        <p:spPr>
          <a:xfrm>
            <a:off x="2928084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스킬 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EE2E6-590A-D883-D957-CBF5E389AC51}"/>
              </a:ext>
            </a:extLst>
          </p:cNvPr>
          <p:cNvSpPr txBox="1"/>
          <p:nvPr/>
        </p:nvSpPr>
        <p:spPr>
          <a:xfrm>
            <a:off x="3929725" y="1589634"/>
            <a:ext cx="11934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이벤트 카드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411739B-D81F-3465-98A8-727987D74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824699"/>
              </p:ext>
            </p:extLst>
          </p:nvPr>
        </p:nvGraphicFramePr>
        <p:xfrm>
          <a:off x="1908845" y="1897126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0781214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능력치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20F4866-0F24-9F10-80F7-F67CDDEAF5B5}"/>
              </a:ext>
            </a:extLst>
          </p:cNvPr>
          <p:cNvSpPr txBox="1"/>
          <p:nvPr/>
        </p:nvSpPr>
        <p:spPr>
          <a:xfrm>
            <a:off x="1930270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공격력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B1BC9-785F-DAC1-66D3-305A65F2704C}"/>
              </a:ext>
            </a:extLst>
          </p:cNvPr>
          <p:cNvSpPr txBox="1"/>
          <p:nvPr/>
        </p:nvSpPr>
        <p:spPr>
          <a:xfrm>
            <a:off x="1930270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체력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37306D-BDEF-AC00-FB29-F2992BB02E92}"/>
              </a:ext>
            </a:extLst>
          </p:cNvPr>
          <p:cNvSpPr txBox="1"/>
          <p:nvPr/>
        </p:nvSpPr>
        <p:spPr>
          <a:xfrm>
            <a:off x="3565435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속도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545599-905B-F149-2A39-88D88C12F95F}"/>
              </a:ext>
            </a:extLst>
          </p:cNvPr>
          <p:cNvSpPr txBox="1"/>
          <p:nvPr/>
        </p:nvSpPr>
        <p:spPr>
          <a:xfrm>
            <a:off x="3565435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사거리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3A70BE-427E-A77B-DE01-212EA4634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145203"/>
              </p:ext>
            </p:extLst>
          </p:nvPr>
        </p:nvGraphicFramePr>
        <p:xfrm>
          <a:off x="1908845" y="2700587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671062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E1708D7-4E7F-ACEB-B01D-D916D575233C}"/>
              </a:ext>
            </a:extLst>
          </p:cNvPr>
          <p:cNvSpPr txBox="1"/>
          <p:nvPr/>
        </p:nvSpPr>
        <p:spPr>
          <a:xfrm>
            <a:off x="1930270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A57E45-7891-630A-4B3A-8D143D4F17E9}"/>
              </a:ext>
            </a:extLst>
          </p:cNvPr>
          <p:cNvSpPr txBox="1"/>
          <p:nvPr/>
        </p:nvSpPr>
        <p:spPr>
          <a:xfrm>
            <a:off x="2956097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1FBA2-B198-4320-839B-DC8A611C9489}"/>
              </a:ext>
            </a:extLst>
          </p:cNvPr>
          <p:cNvSpPr txBox="1"/>
          <p:nvPr/>
        </p:nvSpPr>
        <p:spPr>
          <a:xfrm>
            <a:off x="3582518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3119E42-474F-4F6F-D3B0-F149E4C5E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784363"/>
              </p:ext>
            </p:extLst>
          </p:nvPr>
        </p:nvGraphicFramePr>
        <p:xfrm>
          <a:off x="1908845" y="3294753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0916397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17F177B1-2197-F333-E6D4-942E23986127}"/>
              </a:ext>
            </a:extLst>
          </p:cNvPr>
          <p:cNvSpPr txBox="1"/>
          <p:nvPr/>
        </p:nvSpPr>
        <p:spPr>
          <a:xfrm>
            <a:off x="2956097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5F63AE-5426-C142-2E32-87AB03654705}"/>
              </a:ext>
            </a:extLst>
          </p:cNvPr>
          <p:cNvSpPr txBox="1"/>
          <p:nvPr/>
        </p:nvSpPr>
        <p:spPr>
          <a:xfrm>
            <a:off x="4606716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0A224F-3633-056D-3274-FB87E8D4A09B}"/>
              </a:ext>
            </a:extLst>
          </p:cNvPr>
          <p:cNvSpPr txBox="1"/>
          <p:nvPr/>
        </p:nvSpPr>
        <p:spPr>
          <a:xfrm>
            <a:off x="4606716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CEBED1-CBEF-22C9-FFCC-26A8FF2393C7}"/>
              </a:ext>
            </a:extLst>
          </p:cNvPr>
          <p:cNvSpPr txBox="1"/>
          <p:nvPr/>
        </p:nvSpPr>
        <p:spPr>
          <a:xfrm>
            <a:off x="4606716" y="3614885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D1B163B8-FA35-903B-2E35-7042E7AE0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943589"/>
              </p:ext>
            </p:extLst>
          </p:nvPr>
        </p:nvGraphicFramePr>
        <p:xfrm>
          <a:off x="1908845" y="4623005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▲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0E2342AC-7F43-A905-03B1-6C70574396FF}"/>
              </a:ext>
            </a:extLst>
          </p:cNvPr>
          <p:cNvSpPr/>
          <p:nvPr/>
        </p:nvSpPr>
        <p:spPr>
          <a:xfrm rot="10800000" flipH="1">
            <a:off x="1952258" y="4920070"/>
            <a:ext cx="467091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44499A-5C34-4425-2454-5252B68F24EB}"/>
              </a:ext>
            </a:extLst>
          </p:cNvPr>
          <p:cNvSpPr txBox="1"/>
          <p:nvPr/>
        </p:nvSpPr>
        <p:spPr>
          <a:xfrm>
            <a:off x="1952257" y="4916134"/>
            <a:ext cx="467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적용</a:t>
            </a: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A241197B-43DE-4B69-9EE8-A0A6483CB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969506"/>
              </p:ext>
            </p:extLst>
          </p:nvPr>
        </p:nvGraphicFramePr>
        <p:xfrm>
          <a:off x="1908845" y="3944029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839EA558-CF69-4932-9D7C-52E9BC1DA6E0}"/>
              </a:ext>
            </a:extLst>
          </p:cNvPr>
          <p:cNvSpPr txBox="1"/>
          <p:nvPr/>
        </p:nvSpPr>
        <p:spPr>
          <a:xfrm>
            <a:off x="3630284" y="4292238"/>
            <a:ext cx="1111049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키워드 추가 </a:t>
            </a:r>
            <a:r>
              <a:rPr lang="en-US" altLang="ko-KR" sz="1100" b="1" dirty="0"/>
              <a:t>+</a:t>
            </a:r>
            <a:endParaRPr lang="ko-KR" altLang="en-US" sz="11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5037666" y="101692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7D74D52-49B0-4B79-B007-F337B30899CD}"/>
              </a:ext>
            </a:extLst>
          </p:cNvPr>
          <p:cNvSpPr/>
          <p:nvPr/>
        </p:nvSpPr>
        <p:spPr>
          <a:xfrm>
            <a:off x="8857757" y="5556136"/>
            <a:ext cx="2298633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82B6BEF-93BF-4139-B96B-52A122C52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405" y="5615113"/>
            <a:ext cx="336174" cy="334538"/>
          </a:xfrm>
          <a:prstGeom prst="rect">
            <a:avLst/>
          </a:prstGeom>
        </p:spPr>
      </p:pic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9CCD053A-6A85-4F7E-8595-80550F3D8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911850"/>
              </p:ext>
            </p:extLst>
          </p:nvPr>
        </p:nvGraphicFramePr>
        <p:xfrm>
          <a:off x="9247580" y="5628573"/>
          <a:ext cx="1841078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1078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6E73D19-0D63-4C93-9E9D-528D4675F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835" y="4321885"/>
            <a:ext cx="1152244" cy="21947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E781416-055A-4120-A997-59AF4B88FEFA}"/>
              </a:ext>
            </a:extLst>
          </p:cNvPr>
          <p:cNvSpPr txBox="1"/>
          <p:nvPr/>
        </p:nvSpPr>
        <p:spPr>
          <a:xfrm>
            <a:off x="2089212" y="4300817"/>
            <a:ext cx="6799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키워드 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FB4FE7-4A98-4BA1-9228-24E688ACDBAB}"/>
              </a:ext>
            </a:extLst>
          </p:cNvPr>
          <p:cNvSpPr/>
          <p:nvPr/>
        </p:nvSpPr>
        <p:spPr>
          <a:xfrm>
            <a:off x="8264443" y="555375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으로 구부러짐 14">
            <a:extLst>
              <a:ext uri="{FF2B5EF4-FFF2-40B4-BE49-F238E27FC236}">
                <a16:creationId xmlns:a16="http://schemas.microsoft.com/office/drawing/2014/main" id="{3B1466B5-DA82-44E2-A51E-9542F77BE203}"/>
              </a:ext>
            </a:extLst>
          </p:cNvPr>
          <p:cNvSpPr/>
          <p:nvPr/>
        </p:nvSpPr>
        <p:spPr>
          <a:xfrm rot="7813010">
            <a:off x="8328438" y="5568708"/>
            <a:ext cx="99956" cy="144456"/>
          </a:xfrm>
          <a:prstGeom prst="curv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2741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0DC12BE8-C748-42AC-8FF2-04F6072C73B6}"/>
              </a:ext>
            </a:extLst>
          </p:cNvPr>
          <p:cNvSpPr/>
          <p:nvPr/>
        </p:nvSpPr>
        <p:spPr>
          <a:xfrm>
            <a:off x="2015832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같음 기호 40">
            <a:extLst>
              <a:ext uri="{FF2B5EF4-FFF2-40B4-BE49-F238E27FC236}">
                <a16:creationId xmlns:a16="http://schemas.microsoft.com/office/drawing/2014/main" id="{A20A48B5-5509-4E4F-8116-73F653D806E0}"/>
              </a:ext>
            </a:extLst>
          </p:cNvPr>
          <p:cNvSpPr>
            <a:spLocks noChangeAspect="1"/>
          </p:cNvSpPr>
          <p:nvPr/>
        </p:nvSpPr>
        <p:spPr>
          <a:xfrm rot="5400000">
            <a:off x="2030541" y="1490394"/>
            <a:ext cx="108000" cy="108000"/>
          </a:xfrm>
          <a:prstGeom prst="mathEqual">
            <a:avLst>
              <a:gd name="adj1" fmla="val 16444"/>
              <a:gd name="adj2" fmla="val 1914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E286169-CE97-4E33-B583-659398D23E64}"/>
              </a:ext>
            </a:extLst>
          </p:cNvPr>
          <p:cNvSpPr txBox="1"/>
          <p:nvPr/>
        </p:nvSpPr>
        <p:spPr>
          <a:xfrm>
            <a:off x="2083851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추가 불가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7862532" y="3209479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7866787" y="4022363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E6408729-F9BA-4E9B-846F-CDBF0D40B34F}"/>
              </a:ext>
            </a:extLst>
          </p:cNvPr>
          <p:cNvSpPr txBox="1"/>
          <p:nvPr/>
        </p:nvSpPr>
        <p:spPr>
          <a:xfrm>
            <a:off x="1277960" y="3337727"/>
            <a:ext cx="12334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고유 키워드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A3A0E7F-FF49-44F3-907B-F1AE1B3CAE47}"/>
              </a:ext>
            </a:extLst>
          </p:cNvPr>
          <p:cNvSpPr txBox="1"/>
          <p:nvPr/>
        </p:nvSpPr>
        <p:spPr>
          <a:xfrm>
            <a:off x="2511366" y="3340196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▼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1F54624-3951-428A-A24C-849569033837}"/>
              </a:ext>
            </a:extLst>
          </p:cNvPr>
          <p:cNvSpPr/>
          <p:nvPr/>
        </p:nvSpPr>
        <p:spPr>
          <a:xfrm>
            <a:off x="1077594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4CEFECB0-6991-4A97-875E-4E2E191EA0CC}"/>
              </a:ext>
            </a:extLst>
          </p:cNvPr>
          <p:cNvSpPr>
            <a:spLocks noChangeAspect="1"/>
          </p:cNvSpPr>
          <p:nvPr/>
        </p:nvSpPr>
        <p:spPr>
          <a:xfrm>
            <a:off x="1105952" y="1500373"/>
            <a:ext cx="79322" cy="79322"/>
          </a:xfrm>
          <a:prstGeom prst="plus">
            <a:avLst>
              <a:gd name="adj" fmla="val 4823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B7DDA10-20C1-4ECC-87EE-3BD2F175E364}"/>
              </a:ext>
            </a:extLst>
          </p:cNvPr>
          <p:cNvSpPr txBox="1"/>
          <p:nvPr/>
        </p:nvSpPr>
        <p:spPr>
          <a:xfrm>
            <a:off x="1145613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키워드 추가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BA64C60-26D0-47A0-B6CA-A13DEF1067ED}"/>
              </a:ext>
            </a:extLst>
          </p:cNvPr>
          <p:cNvSpPr/>
          <p:nvPr/>
        </p:nvSpPr>
        <p:spPr>
          <a:xfrm>
            <a:off x="2013994" y="1735666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ACB9423F-CD97-4C48-A680-8ED1DF97C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95" y="1758324"/>
            <a:ext cx="112028" cy="11148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9AEB0829-96DD-485B-9CBB-A03243C40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624" y="1780276"/>
            <a:ext cx="656716" cy="802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82BF40-C1A7-414B-9983-561D2B135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438" y="840393"/>
            <a:ext cx="823032" cy="15851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61D9650-1DDA-479A-87A8-608F090B61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9010" y="911027"/>
            <a:ext cx="1621677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6E1C06E-659F-48CF-B7E6-31B4CF9D81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6673" y="614963"/>
            <a:ext cx="1621677" cy="68890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24B67C4-EB2F-454F-A7CB-C05AA76791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95448" y="2575836"/>
            <a:ext cx="1621677" cy="2255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B038B725-6BAC-4C75-BC28-4C19247D81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9585" y="2138845"/>
            <a:ext cx="1621677" cy="231668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879D5545-C68B-4ABB-8539-6F0CCB092C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7033" y="3128390"/>
            <a:ext cx="739802" cy="202761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116734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AB866C7-D364-4940-9765-4A9F31C720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44094" y="1151997"/>
            <a:ext cx="829128" cy="975445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A4D904C5-4969-49B6-9CD3-11D46EF95AC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38385" y="2260403"/>
            <a:ext cx="739804" cy="97544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D2A60A0F-6DF6-438F-AEF4-22282860FAC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03935" y="975491"/>
            <a:ext cx="823031" cy="225572"/>
          </a:xfrm>
          <a:prstGeom prst="rect">
            <a:avLst/>
          </a:prstGeom>
        </p:spPr>
      </p:pic>
      <p:graphicFrame>
        <p:nvGraphicFramePr>
          <p:cNvPr id="58" name="표 4">
            <a:extLst>
              <a:ext uri="{FF2B5EF4-FFF2-40B4-BE49-F238E27FC236}">
                <a16:creationId xmlns:a16="http://schemas.microsoft.com/office/drawing/2014/main" id="{2B39F61D-67BA-4EAE-8709-E2C16EE34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987058"/>
              </p:ext>
            </p:extLst>
          </p:nvPr>
        </p:nvGraphicFramePr>
        <p:xfrm>
          <a:off x="3067394" y="5359752"/>
          <a:ext cx="668409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09">
                  <a:extLst>
                    <a:ext uri="{9D8B030D-6E8A-4147-A177-3AD203B41FA5}">
                      <a16:colId xmlns:a16="http://schemas.microsoft.com/office/drawing/2014/main" val="3833400976"/>
                    </a:ext>
                  </a:extLst>
                </a:gridCol>
              </a:tblGrid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645131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2176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311013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7377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304441"/>
                  </a:ext>
                </a:extLst>
              </a:tr>
            </a:tbl>
          </a:graphicData>
        </a:graphic>
      </p:graphicFrame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E68634-C4F8-4A5E-9462-321C02110BF7}"/>
              </a:ext>
            </a:extLst>
          </p:cNvPr>
          <p:cNvSpPr/>
          <p:nvPr/>
        </p:nvSpPr>
        <p:spPr>
          <a:xfrm>
            <a:off x="3067394" y="5353873"/>
            <a:ext cx="664155" cy="758575"/>
          </a:xfrm>
          <a:prstGeom prst="rect">
            <a:avLst/>
          </a:prstGeom>
          <a:noFill/>
          <a:ln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잘린 위쪽 모서리 63">
            <a:extLst>
              <a:ext uri="{FF2B5EF4-FFF2-40B4-BE49-F238E27FC236}">
                <a16:creationId xmlns:a16="http://schemas.microsoft.com/office/drawing/2014/main" id="{CF23FB52-AC8B-494A-944F-FBA73CB21D01}"/>
              </a:ext>
            </a:extLst>
          </p:cNvPr>
          <p:cNvSpPr/>
          <p:nvPr/>
        </p:nvSpPr>
        <p:spPr>
          <a:xfrm rot="16200000">
            <a:off x="3673276" y="5363789"/>
            <a:ext cx="68189" cy="48357"/>
          </a:xfrm>
          <a:prstGeom prst="snip2Same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31ADB3-06B6-45FD-81EC-B41FD9254553}"/>
              </a:ext>
            </a:extLst>
          </p:cNvPr>
          <p:cNvSpPr txBox="1"/>
          <p:nvPr/>
        </p:nvSpPr>
        <p:spPr>
          <a:xfrm>
            <a:off x="3017346" y="5332542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인간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E65227-66DD-47FC-A5FD-93EBA63D86DB}"/>
              </a:ext>
            </a:extLst>
          </p:cNvPr>
          <p:cNvSpPr txBox="1"/>
          <p:nvPr/>
        </p:nvSpPr>
        <p:spPr>
          <a:xfrm>
            <a:off x="3017346" y="5482614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인어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D4E0C76-715F-4805-8D43-754A3D0437BD}"/>
              </a:ext>
            </a:extLst>
          </p:cNvPr>
          <p:cNvSpPr txBox="1"/>
          <p:nvPr/>
        </p:nvSpPr>
        <p:spPr>
          <a:xfrm>
            <a:off x="3017346" y="5639745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어인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5F33277-933B-4BEF-856C-883A563390BE}"/>
              </a:ext>
            </a:extLst>
          </p:cNvPr>
          <p:cNvSpPr txBox="1"/>
          <p:nvPr/>
        </p:nvSpPr>
        <p:spPr>
          <a:xfrm>
            <a:off x="3017345" y="5788294"/>
            <a:ext cx="4942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어스림</a:t>
            </a:r>
            <a:endParaRPr lang="ko-KR" altLang="en-US" sz="8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4BF8D89-AF12-40E7-80AE-F9A3D5D313EE}"/>
              </a:ext>
            </a:extLst>
          </p:cNvPr>
          <p:cNvSpPr txBox="1"/>
          <p:nvPr/>
        </p:nvSpPr>
        <p:spPr>
          <a:xfrm>
            <a:off x="3017345" y="5938052"/>
            <a:ext cx="5171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에테르</a:t>
            </a:r>
            <a:endParaRPr lang="ko-KR" altLang="en-US" sz="800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E124CD-6ED5-455F-8147-D6056731F9E9}"/>
              </a:ext>
            </a:extLst>
          </p:cNvPr>
          <p:cNvSpPr/>
          <p:nvPr/>
        </p:nvSpPr>
        <p:spPr>
          <a:xfrm>
            <a:off x="2919779" y="5206175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D0E430CF-71E8-4DE4-8DA2-D065BD87C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80" y="5228833"/>
            <a:ext cx="112028" cy="11148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BF0D077C-9A23-4FD4-97BC-13550C429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409" y="5250785"/>
            <a:ext cx="656716" cy="80277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CC35097-43C4-4EAC-82E4-26592BF64CED}"/>
              </a:ext>
            </a:extLst>
          </p:cNvPr>
          <p:cNvSpPr txBox="1"/>
          <p:nvPr/>
        </p:nvSpPr>
        <p:spPr>
          <a:xfrm>
            <a:off x="3017346" y="5167451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ㅇ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100527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7862532" y="3209479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7866787" y="4022363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116734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DF75547-9BF7-49A1-AE84-10CDEF619786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BBC0FE9C-E622-4C51-996D-FC2A750CBB91}"/>
              </a:ext>
            </a:extLst>
          </p:cNvPr>
          <p:cNvGrpSpPr/>
          <p:nvPr/>
        </p:nvGrpSpPr>
        <p:grpSpPr>
          <a:xfrm>
            <a:off x="1115884" y="987202"/>
            <a:ext cx="1620000" cy="220341"/>
            <a:chOff x="3434594" y="959829"/>
            <a:chExt cx="1620000" cy="220341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27B000B-4977-4DFA-A99C-585F9A5AEFDB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77C92BB-DEEE-4505-9B71-065517C8EA72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7BBE2F2C-EF87-4242-A8A7-FD4CF7BFB545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1E86991-9BE9-4F3E-A281-20B219D115AE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74B9ACA-96A0-4213-97DA-0CAEEC3BF44D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B791BD1-A747-42DA-B142-F5E1D45FBF93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F1D8AA73-C368-44A6-86FC-2447A536AE38}"/>
              </a:ext>
            </a:extLst>
          </p:cNvPr>
          <p:cNvGrpSpPr/>
          <p:nvPr/>
        </p:nvGrpSpPr>
        <p:grpSpPr>
          <a:xfrm>
            <a:off x="1112847" y="760047"/>
            <a:ext cx="1620000" cy="217913"/>
            <a:chOff x="1814594" y="962257"/>
            <a:chExt cx="1620000" cy="217913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7567551-4F00-485E-B0E5-C5F631B5DF02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카드 종류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152CF080-FD86-493F-AA87-6207494E5653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  <a:endParaRPr lang="en-US" altLang="ko-KR" sz="800" dirty="0"/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BD765B80-8536-46A0-8119-E27DFA2975AF}"/>
              </a:ext>
            </a:extLst>
          </p:cNvPr>
          <p:cNvGrpSpPr/>
          <p:nvPr/>
        </p:nvGrpSpPr>
        <p:grpSpPr>
          <a:xfrm>
            <a:off x="1117102" y="1195129"/>
            <a:ext cx="1623037" cy="217913"/>
            <a:chOff x="1811557" y="1718758"/>
            <a:chExt cx="1623037" cy="217913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A28EEDB-8576-4198-8AC4-F8CBD6B576B1}"/>
                </a:ext>
              </a:extLst>
            </p:cNvPr>
            <p:cNvSpPr txBox="1"/>
            <p:nvPr/>
          </p:nvSpPr>
          <p:spPr>
            <a:xfrm>
              <a:off x="1811557" y="172122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종족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소속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D108F5A-6BDF-4AE4-B04E-D12C9B82B1E6}"/>
                </a:ext>
              </a:extLst>
            </p:cNvPr>
            <p:cNvSpPr txBox="1"/>
            <p:nvPr/>
          </p:nvSpPr>
          <p:spPr>
            <a:xfrm>
              <a:off x="3048000" y="1718758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B5CF3C6-9C44-44E4-AB4C-FC18B8FA13CE}"/>
              </a:ext>
            </a:extLst>
          </p:cNvPr>
          <p:cNvGrpSpPr/>
          <p:nvPr/>
        </p:nvGrpSpPr>
        <p:grpSpPr>
          <a:xfrm>
            <a:off x="1035458" y="5660916"/>
            <a:ext cx="1620000" cy="217913"/>
            <a:chOff x="5349334" y="2822926"/>
            <a:chExt cx="1620000" cy="21791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02E227B-6956-466D-8B6C-0CA866130045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5A6EEF6-A779-4206-9BE7-9A0E64D9848D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90D10296-850C-4FFA-9FD4-E1ACE1FFA275}"/>
              </a:ext>
            </a:extLst>
          </p:cNvPr>
          <p:cNvGrpSpPr/>
          <p:nvPr/>
        </p:nvGrpSpPr>
        <p:grpSpPr>
          <a:xfrm>
            <a:off x="1117598" y="1449388"/>
            <a:ext cx="1623037" cy="802688"/>
            <a:chOff x="1811557" y="2480197"/>
            <a:chExt cx="1623037" cy="802688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9E6D0C1-6251-43D3-AD75-B9C495B4737E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4D873CE-135F-464F-B370-EB4A81A318B5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□ 체력</a:t>
              </a:r>
              <a:endParaRPr lang="en-US" altLang="ko-KR" sz="800" dirty="0"/>
            </a:p>
            <a:p>
              <a:r>
                <a:rPr lang="ko-KR" altLang="en-US" sz="800" dirty="0"/>
                <a:t>□ 사거리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FBBD33B-896E-4B3D-B253-95B0931FCECB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9C0EFDC-415C-4295-9746-AEADAE0FD5C2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>
                  <a:solidFill>
                    <a:schemeClr val="bg1"/>
                  </a:solidFill>
                  <a:highlight>
                    <a:srgbClr val="A6A6A6"/>
                  </a:highlight>
                </a:rPr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885C1DED-6AEE-43FB-AD62-B3525BD52D3E}"/>
              </a:ext>
            </a:extLst>
          </p:cNvPr>
          <p:cNvGrpSpPr/>
          <p:nvPr/>
        </p:nvGrpSpPr>
        <p:grpSpPr>
          <a:xfrm>
            <a:off x="1121853" y="2262272"/>
            <a:ext cx="1620000" cy="428454"/>
            <a:chOff x="3438401" y="2482666"/>
            <a:chExt cx="1620000" cy="428454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81E57F3-E728-4114-9EBA-37FCD45A2171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25723B4-CF71-49EF-A67A-EBD7E60A9808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A2E47B4-237D-498E-82C0-C22BC9A7AEF6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2DB8A453-05E0-4857-A686-5917304E4986}"/>
              </a:ext>
            </a:extLst>
          </p:cNvPr>
          <p:cNvSpPr/>
          <p:nvPr/>
        </p:nvSpPr>
        <p:spPr>
          <a:xfrm>
            <a:off x="2532563" y="1699914"/>
            <a:ext cx="1219650" cy="1754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입력 가능 범위 </a:t>
            </a:r>
            <a:r>
              <a:rPr lang="en-US" altLang="ko-KR" sz="800" dirty="0">
                <a:solidFill>
                  <a:schemeClr val="tx1"/>
                </a:solidFill>
              </a:rPr>
              <a:t>(0~24)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310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B2F953-DA0B-1468-40D2-38DF4787B7B8}"/>
              </a:ext>
            </a:extLst>
          </p:cNvPr>
          <p:cNvSpPr/>
          <p:nvPr/>
        </p:nvSpPr>
        <p:spPr>
          <a:xfrm>
            <a:off x="1903239" y="504292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2D9367A-F66F-4E5F-1C43-24DFC7025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757" y="481456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698D0E31-CBCA-F2D4-A792-CFDE37CCDC0C}"/>
              </a:ext>
            </a:extLst>
          </p:cNvPr>
          <p:cNvSpPr/>
          <p:nvPr/>
        </p:nvSpPr>
        <p:spPr>
          <a:xfrm>
            <a:off x="5515289" y="4326227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67C48DD-78F0-256C-CDA5-559DB424D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067" y="4387397"/>
            <a:ext cx="392385" cy="312915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ECF63FEE-ECE8-889C-9E4B-734DDE7EA19C}"/>
              </a:ext>
            </a:extLst>
          </p:cNvPr>
          <p:cNvSpPr/>
          <p:nvPr/>
        </p:nvSpPr>
        <p:spPr>
          <a:xfrm flipH="1">
            <a:off x="4355390" y="4484480"/>
            <a:ext cx="975826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D232F8-992E-6C74-CC79-3616EC640E0D}"/>
              </a:ext>
            </a:extLst>
          </p:cNvPr>
          <p:cNvSpPr txBox="1"/>
          <p:nvPr/>
        </p:nvSpPr>
        <p:spPr>
          <a:xfrm>
            <a:off x="4355389" y="4483253"/>
            <a:ext cx="975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설정 초기화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6C0E864D-71C8-F1D6-740B-83528F7C5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631714"/>
              </p:ext>
            </p:extLst>
          </p:nvPr>
        </p:nvGraphicFramePr>
        <p:xfrm>
          <a:off x="1987302" y="599045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3303518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정렬 옵션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7D055BF-95F3-A14A-DEBE-0F31CB3EC8E5}"/>
              </a:ext>
            </a:extLst>
          </p:cNvPr>
          <p:cNvSpPr txBox="1"/>
          <p:nvPr/>
        </p:nvSpPr>
        <p:spPr>
          <a:xfrm>
            <a:off x="2008727" y="962667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■ 등급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0A96FF-46F7-5D69-096E-3A17ABEB43AD}"/>
              </a:ext>
            </a:extLst>
          </p:cNvPr>
          <p:cNvSpPr txBox="1"/>
          <p:nvPr/>
        </p:nvSpPr>
        <p:spPr>
          <a:xfrm>
            <a:off x="4207649" y="962667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/>
              <a:t>■ 높은 순</a:t>
            </a:r>
            <a:endParaRPr lang="ko-KR" altLang="en-US" sz="11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55083B-C8B9-7B5D-F62F-F7FAC72BCB96}"/>
              </a:ext>
            </a:extLst>
          </p:cNvPr>
          <p:cNvSpPr txBox="1"/>
          <p:nvPr/>
        </p:nvSpPr>
        <p:spPr>
          <a:xfrm>
            <a:off x="2008727" y="1316393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카드 종류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B231B4-F151-B5BE-111D-E528FF63A31F}"/>
              </a:ext>
            </a:extLst>
          </p:cNvPr>
          <p:cNvSpPr txBox="1"/>
          <p:nvPr/>
        </p:nvSpPr>
        <p:spPr>
          <a:xfrm>
            <a:off x="2008727" y="1670119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레어도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3D091B-6C4E-ED80-BBFF-151E522E572A}"/>
              </a:ext>
            </a:extLst>
          </p:cNvPr>
          <p:cNvSpPr txBox="1"/>
          <p:nvPr/>
        </p:nvSpPr>
        <p:spPr>
          <a:xfrm>
            <a:off x="4207649" y="1313579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/>
              <a:t>□ 낮은 순</a:t>
            </a:r>
            <a:endParaRPr lang="ko-KR" altLang="en-US" sz="11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248CD5-349D-926E-2470-9FB38FF61258}"/>
              </a:ext>
            </a:extLst>
          </p:cNvPr>
          <p:cNvSpPr txBox="1"/>
          <p:nvPr/>
        </p:nvSpPr>
        <p:spPr>
          <a:xfrm>
            <a:off x="2008727" y="2023845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클래스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A52C68-69B9-FADC-02AB-62203E6E921C}"/>
              </a:ext>
            </a:extLst>
          </p:cNvPr>
          <p:cNvSpPr txBox="1"/>
          <p:nvPr/>
        </p:nvSpPr>
        <p:spPr>
          <a:xfrm>
            <a:off x="2008727" y="2987918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 □ 공격력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56792E-CECF-D980-6F3F-930FD1268402}"/>
              </a:ext>
            </a:extLst>
          </p:cNvPr>
          <p:cNvSpPr txBox="1"/>
          <p:nvPr/>
        </p:nvSpPr>
        <p:spPr>
          <a:xfrm>
            <a:off x="2008727" y="3332005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 □ 체력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BC66AC-55D7-FD16-984A-8CD1C0AFF0F8}"/>
              </a:ext>
            </a:extLst>
          </p:cNvPr>
          <p:cNvSpPr txBox="1"/>
          <p:nvPr/>
        </p:nvSpPr>
        <p:spPr>
          <a:xfrm>
            <a:off x="2008727" y="3692378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 □ 속도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6D0C19-EAB5-30D2-D3B4-971FA4FCD476}"/>
              </a:ext>
            </a:extLst>
          </p:cNvPr>
          <p:cNvSpPr txBox="1"/>
          <p:nvPr/>
        </p:nvSpPr>
        <p:spPr>
          <a:xfrm>
            <a:off x="2008727" y="4052751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 □ 사거리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54888F-CF87-2FC3-CF38-78030DEA9366}"/>
              </a:ext>
            </a:extLst>
          </p:cNvPr>
          <p:cNvSpPr txBox="1"/>
          <p:nvPr/>
        </p:nvSpPr>
        <p:spPr>
          <a:xfrm>
            <a:off x="2008727" y="2643831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능력치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348B0A-6221-4E33-1B48-758B6C885BAF}"/>
              </a:ext>
            </a:extLst>
          </p:cNvPr>
          <p:cNvSpPr txBox="1"/>
          <p:nvPr/>
        </p:nvSpPr>
        <p:spPr>
          <a:xfrm>
            <a:off x="3209834" y="2643831"/>
            <a:ext cx="1145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</a:t>
            </a:r>
            <a:r>
              <a:rPr lang="ko-KR" altLang="en-US" sz="1100"/>
              <a:t>스킬 사거리</a:t>
            </a:r>
            <a:endParaRPr lang="ko-KR" altLang="en-US" sz="11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95330B-7876-C938-5637-A1C91C3257AD}"/>
              </a:ext>
            </a:extLst>
          </p:cNvPr>
          <p:cNvSpPr/>
          <p:nvPr/>
        </p:nvSpPr>
        <p:spPr>
          <a:xfrm>
            <a:off x="4355389" y="962667"/>
            <a:ext cx="850074" cy="6153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잘린 한쪽 모서리 36">
            <a:extLst>
              <a:ext uri="{FF2B5EF4-FFF2-40B4-BE49-F238E27FC236}">
                <a16:creationId xmlns:a16="http://schemas.microsoft.com/office/drawing/2014/main" id="{F8F8E8B7-2B34-3CA2-C449-C8A09FF224AD}"/>
              </a:ext>
            </a:extLst>
          </p:cNvPr>
          <p:cNvSpPr/>
          <p:nvPr/>
        </p:nvSpPr>
        <p:spPr>
          <a:xfrm rot="10800000" flipH="1">
            <a:off x="2030715" y="4478988"/>
            <a:ext cx="467091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E380DB-F59F-7ED5-EC30-902B8D7BD331}"/>
              </a:ext>
            </a:extLst>
          </p:cNvPr>
          <p:cNvSpPr txBox="1"/>
          <p:nvPr/>
        </p:nvSpPr>
        <p:spPr>
          <a:xfrm>
            <a:off x="2030714" y="4475052"/>
            <a:ext cx="467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적용</a:t>
            </a:r>
          </a:p>
        </p:txBody>
      </p:sp>
    </p:spTree>
    <p:extLst>
      <p:ext uri="{BB962C8B-B14F-4D97-AF65-F5344CB8AC3E}">
        <p14:creationId xmlns:p14="http://schemas.microsoft.com/office/powerpoint/2010/main" val="319154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B2F953-DA0B-1468-40D2-38DF4787B7B8}"/>
              </a:ext>
            </a:extLst>
          </p:cNvPr>
          <p:cNvSpPr/>
          <p:nvPr/>
        </p:nvSpPr>
        <p:spPr>
          <a:xfrm>
            <a:off x="1903239" y="504292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ECF63FEE-ECE8-889C-9E4B-734DDE7EA19C}"/>
              </a:ext>
            </a:extLst>
          </p:cNvPr>
          <p:cNvSpPr/>
          <p:nvPr/>
        </p:nvSpPr>
        <p:spPr>
          <a:xfrm flipH="1">
            <a:off x="4355390" y="4484480"/>
            <a:ext cx="975826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D232F8-992E-6C74-CC79-3616EC640E0D}"/>
              </a:ext>
            </a:extLst>
          </p:cNvPr>
          <p:cNvSpPr txBox="1"/>
          <p:nvPr/>
        </p:nvSpPr>
        <p:spPr>
          <a:xfrm>
            <a:off x="4355389" y="4483253"/>
            <a:ext cx="975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설정 초기화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6C0E864D-71C8-F1D6-740B-83528F7C552D}"/>
              </a:ext>
            </a:extLst>
          </p:cNvPr>
          <p:cNvGraphicFramePr>
            <a:graphicFrameLocks noGrp="1"/>
          </p:cNvGraphicFramePr>
          <p:nvPr/>
        </p:nvGraphicFramePr>
        <p:xfrm>
          <a:off x="1987302" y="599045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3303518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정렬 옵션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7D055BF-95F3-A14A-DEBE-0F31CB3EC8E5}"/>
              </a:ext>
            </a:extLst>
          </p:cNvPr>
          <p:cNvSpPr txBox="1"/>
          <p:nvPr/>
        </p:nvSpPr>
        <p:spPr>
          <a:xfrm>
            <a:off x="2008727" y="962667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■ 등급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0A96FF-46F7-5D69-096E-3A17ABEB43AD}"/>
              </a:ext>
            </a:extLst>
          </p:cNvPr>
          <p:cNvSpPr txBox="1"/>
          <p:nvPr/>
        </p:nvSpPr>
        <p:spPr>
          <a:xfrm>
            <a:off x="4207649" y="962667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/>
              <a:t>■ 높은 순</a:t>
            </a:r>
            <a:endParaRPr lang="ko-KR" altLang="en-US" sz="11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55083B-C8B9-7B5D-F62F-F7FAC72BCB96}"/>
              </a:ext>
            </a:extLst>
          </p:cNvPr>
          <p:cNvSpPr txBox="1"/>
          <p:nvPr/>
        </p:nvSpPr>
        <p:spPr>
          <a:xfrm>
            <a:off x="2008727" y="1316393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카드 종류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B231B4-F151-B5BE-111D-E528FF63A31F}"/>
              </a:ext>
            </a:extLst>
          </p:cNvPr>
          <p:cNvSpPr txBox="1"/>
          <p:nvPr/>
        </p:nvSpPr>
        <p:spPr>
          <a:xfrm>
            <a:off x="2008727" y="1670119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레어도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3D091B-6C4E-ED80-BBFF-151E522E572A}"/>
              </a:ext>
            </a:extLst>
          </p:cNvPr>
          <p:cNvSpPr txBox="1"/>
          <p:nvPr/>
        </p:nvSpPr>
        <p:spPr>
          <a:xfrm>
            <a:off x="4207649" y="1313579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/>
              <a:t>□ 낮은 순</a:t>
            </a:r>
            <a:endParaRPr lang="ko-KR" altLang="en-US" sz="11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248CD5-349D-926E-2470-9FB38FF61258}"/>
              </a:ext>
            </a:extLst>
          </p:cNvPr>
          <p:cNvSpPr txBox="1"/>
          <p:nvPr/>
        </p:nvSpPr>
        <p:spPr>
          <a:xfrm>
            <a:off x="2008727" y="2023845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클래스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A52C68-69B9-FADC-02AB-62203E6E921C}"/>
              </a:ext>
            </a:extLst>
          </p:cNvPr>
          <p:cNvSpPr txBox="1"/>
          <p:nvPr/>
        </p:nvSpPr>
        <p:spPr>
          <a:xfrm>
            <a:off x="2008727" y="2987918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 □ 공격력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56792E-CECF-D980-6F3F-930FD1268402}"/>
              </a:ext>
            </a:extLst>
          </p:cNvPr>
          <p:cNvSpPr txBox="1"/>
          <p:nvPr/>
        </p:nvSpPr>
        <p:spPr>
          <a:xfrm>
            <a:off x="2008727" y="3332005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 □ 체력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BC66AC-55D7-FD16-984A-8CD1C0AFF0F8}"/>
              </a:ext>
            </a:extLst>
          </p:cNvPr>
          <p:cNvSpPr txBox="1"/>
          <p:nvPr/>
        </p:nvSpPr>
        <p:spPr>
          <a:xfrm>
            <a:off x="2008727" y="3692378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 □ 속도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6D0C19-EAB5-30D2-D3B4-971FA4FCD476}"/>
              </a:ext>
            </a:extLst>
          </p:cNvPr>
          <p:cNvSpPr txBox="1"/>
          <p:nvPr/>
        </p:nvSpPr>
        <p:spPr>
          <a:xfrm>
            <a:off x="2008727" y="4052751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 □ 사거리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54888F-CF87-2FC3-CF38-78030DEA9366}"/>
              </a:ext>
            </a:extLst>
          </p:cNvPr>
          <p:cNvSpPr txBox="1"/>
          <p:nvPr/>
        </p:nvSpPr>
        <p:spPr>
          <a:xfrm>
            <a:off x="2008727" y="2643831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능력치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348B0A-6221-4E33-1B48-758B6C885BAF}"/>
              </a:ext>
            </a:extLst>
          </p:cNvPr>
          <p:cNvSpPr txBox="1"/>
          <p:nvPr/>
        </p:nvSpPr>
        <p:spPr>
          <a:xfrm>
            <a:off x="3209834" y="2643831"/>
            <a:ext cx="1145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</a:t>
            </a:r>
            <a:r>
              <a:rPr lang="ko-KR" altLang="en-US" sz="1100"/>
              <a:t>스킬 사거리</a:t>
            </a:r>
            <a:endParaRPr lang="ko-KR" altLang="en-US" sz="11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95330B-7876-C938-5637-A1C91C3257AD}"/>
              </a:ext>
            </a:extLst>
          </p:cNvPr>
          <p:cNvSpPr/>
          <p:nvPr/>
        </p:nvSpPr>
        <p:spPr>
          <a:xfrm>
            <a:off x="4355389" y="962667"/>
            <a:ext cx="850074" cy="6153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잘린 한쪽 모서리 36">
            <a:extLst>
              <a:ext uri="{FF2B5EF4-FFF2-40B4-BE49-F238E27FC236}">
                <a16:creationId xmlns:a16="http://schemas.microsoft.com/office/drawing/2014/main" id="{F8F8E8B7-2B34-3CA2-C449-C8A09FF224AD}"/>
              </a:ext>
            </a:extLst>
          </p:cNvPr>
          <p:cNvSpPr/>
          <p:nvPr/>
        </p:nvSpPr>
        <p:spPr>
          <a:xfrm rot="10800000" flipH="1">
            <a:off x="2030715" y="4478988"/>
            <a:ext cx="467091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E380DB-F59F-7ED5-EC30-902B8D7BD331}"/>
              </a:ext>
            </a:extLst>
          </p:cNvPr>
          <p:cNvSpPr txBox="1"/>
          <p:nvPr/>
        </p:nvSpPr>
        <p:spPr>
          <a:xfrm>
            <a:off x="2030714" y="4475052"/>
            <a:ext cx="467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적용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3DBCC-BE14-45CF-9BAA-9EBE237A3732}"/>
              </a:ext>
            </a:extLst>
          </p:cNvPr>
          <p:cNvSpPr/>
          <p:nvPr/>
        </p:nvSpPr>
        <p:spPr>
          <a:xfrm>
            <a:off x="7783367" y="599045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54D6C7F-582C-47DC-ACD5-90D101160C2A}"/>
              </a:ext>
            </a:extLst>
          </p:cNvPr>
          <p:cNvSpPr/>
          <p:nvPr/>
        </p:nvSpPr>
        <p:spPr>
          <a:xfrm>
            <a:off x="10996251" y="67059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797BE6FC-4E52-4867-B4AE-8E720A57E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653" y="4578004"/>
            <a:ext cx="975445" cy="286537"/>
          </a:xfrm>
          <a:prstGeom prst="rect">
            <a:avLst/>
          </a:prstGeom>
        </p:spPr>
      </p:pic>
      <p:sp>
        <p:nvSpPr>
          <p:cNvPr id="42" name="사각형: 잘린 대각선 방향 모서리 41">
            <a:extLst>
              <a:ext uri="{FF2B5EF4-FFF2-40B4-BE49-F238E27FC236}">
                <a16:creationId xmlns:a16="http://schemas.microsoft.com/office/drawing/2014/main" id="{5A11CBE5-E9AE-436A-BC37-6F7C94FD68B0}"/>
              </a:ext>
            </a:extLst>
          </p:cNvPr>
          <p:cNvSpPr/>
          <p:nvPr/>
        </p:nvSpPr>
        <p:spPr>
          <a:xfrm>
            <a:off x="7789113" y="599045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63" name="사각형: 잘린 한쪽 모서리 62">
            <a:extLst>
              <a:ext uri="{FF2B5EF4-FFF2-40B4-BE49-F238E27FC236}">
                <a16:creationId xmlns:a16="http://schemas.microsoft.com/office/drawing/2014/main" id="{0F954F06-2BB6-4A40-BFBE-F3907A940AD5}"/>
              </a:ext>
            </a:extLst>
          </p:cNvPr>
          <p:cNvSpPr/>
          <p:nvPr/>
        </p:nvSpPr>
        <p:spPr>
          <a:xfrm rot="10800000" flipH="1">
            <a:off x="10923990" y="4579595"/>
            <a:ext cx="1095940" cy="23902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8481990-696D-4A61-B3B8-E693B6154383}"/>
              </a:ext>
            </a:extLst>
          </p:cNvPr>
          <p:cNvSpPr txBox="1"/>
          <p:nvPr/>
        </p:nvSpPr>
        <p:spPr>
          <a:xfrm>
            <a:off x="10106469" y="5407669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E0076664-A93F-47B4-8B55-E00DEC01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3971340"/>
            <a:ext cx="768163" cy="274344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ED61EA3F-7C66-443E-8663-B5F2073F8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5280" y="3971340"/>
            <a:ext cx="975445" cy="2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00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종류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0DDCC-7CB4-D60E-855F-F7706882B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88" y="1554498"/>
            <a:ext cx="1196763" cy="1697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A373AB-7AC9-7431-E673-0D8F1D4A6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18" y="1554498"/>
            <a:ext cx="1196763" cy="16970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BF1756-5988-BC99-37AC-AEFFA85C7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448" y="1554498"/>
            <a:ext cx="1200034" cy="169705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087069-3ED2-BAD9-55DB-B612C7E76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09636"/>
              </p:ext>
            </p:extLst>
          </p:nvPr>
        </p:nvGraphicFramePr>
        <p:xfrm>
          <a:off x="837565" y="4070350"/>
          <a:ext cx="1049079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787">
                  <a:extLst>
                    <a:ext uri="{9D8B030D-6E8A-4147-A177-3AD203B41FA5}">
                      <a16:colId xmlns:a16="http://schemas.microsoft.com/office/drawing/2014/main" val="2017478591"/>
                    </a:ext>
                  </a:extLst>
                </a:gridCol>
                <a:gridCol w="9342007">
                  <a:extLst>
                    <a:ext uri="{9D8B030D-6E8A-4147-A177-3AD203B41FA5}">
                      <a16:colId xmlns:a16="http://schemas.microsoft.com/office/drawing/2014/main" val="269496043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종류별 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35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필드에서 직접적인 전투를 치루게 되는 기물을 추가적으로 소환하기 위해서 기물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기물에게 클래스를 부여하여 역할과 특징을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883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 단일 대상에게 효과를 적용하거나 필드에 다수의 대상에게 약하지만 광범위한 효과를 적용하여 게임에 변수를 주기 위해서 이벤트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807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카드에게 고유한 특성을 주고 플레이어에게 전략적인 선택지를 주기 위해서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본래 기물 카드 각각에 스킬에 해당하는 능력을 부여할 생각이었지만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방법을 사용할 경우 하나의 카드에 너무 많은 효과를 가지게 되어 플레이어가 게임을 이해하는데 문제가 생긴다고 판단하여 해당 시스템을 기물 카드에 분리하고 플레이어가 원하는 타이밍에 사용할 수 있는 스킬 덱과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943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F0FDDC-4DC0-F032-CC41-B2563DE5AF5C}"/>
              </a:ext>
            </a:extLst>
          </p:cNvPr>
          <p:cNvSpPr txBox="1"/>
          <p:nvPr/>
        </p:nvSpPr>
        <p:spPr>
          <a:xfrm>
            <a:off x="2842788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기물 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319D4-4566-092F-718B-FC959E4B1902}"/>
              </a:ext>
            </a:extLst>
          </p:cNvPr>
          <p:cNvSpPr txBox="1"/>
          <p:nvPr/>
        </p:nvSpPr>
        <p:spPr>
          <a:xfrm>
            <a:off x="5497617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이벤트 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F0138-D400-D72B-6BC7-E017135AC01A}"/>
              </a:ext>
            </a:extLst>
          </p:cNvPr>
          <p:cNvSpPr txBox="1"/>
          <p:nvPr/>
        </p:nvSpPr>
        <p:spPr>
          <a:xfrm>
            <a:off x="8152446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스킬 카드</a:t>
            </a:r>
          </a:p>
        </p:txBody>
      </p:sp>
    </p:spTree>
    <p:extLst>
      <p:ext uri="{BB962C8B-B14F-4D97-AF65-F5344CB8AC3E}">
        <p14:creationId xmlns:p14="http://schemas.microsoft.com/office/powerpoint/2010/main" val="1237571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628650" y="567393"/>
            <a:ext cx="11087100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CC1B434-B409-67C5-81E7-4A0CF0D29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377567"/>
            <a:ext cx="6664054" cy="1465539"/>
          </a:xfrm>
          <a:prstGeom prst="rect">
            <a:avLst/>
          </a:prstGeom>
        </p:spPr>
      </p:pic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5CCA937-67D4-1BE4-B011-4062F3396F94}"/>
              </a:ext>
            </a:extLst>
          </p:cNvPr>
          <p:cNvGrpSpPr/>
          <p:nvPr/>
        </p:nvGrpSpPr>
        <p:grpSpPr>
          <a:xfrm>
            <a:off x="11363787" y="1137346"/>
            <a:ext cx="116181" cy="4166590"/>
            <a:chOff x="4729536" y="771193"/>
            <a:chExt cx="116181" cy="416659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58F74B9-A7CC-A424-F94B-ECD1A6807555}"/>
                </a:ext>
              </a:extLst>
            </p:cNvPr>
            <p:cNvSpPr/>
            <p:nvPr/>
          </p:nvSpPr>
          <p:spPr>
            <a:xfrm flipH="1">
              <a:off x="4764766" y="771193"/>
              <a:ext cx="45719" cy="41665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6F931B5-F0C4-4866-0721-680334380065}"/>
                </a:ext>
              </a:extLst>
            </p:cNvPr>
            <p:cNvSpPr/>
            <p:nvPr/>
          </p:nvSpPr>
          <p:spPr>
            <a:xfrm flipH="1">
              <a:off x="4729536" y="1019768"/>
              <a:ext cx="116181" cy="51490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77208301-F0E7-F001-F0CA-DA182D02A340}"/>
              </a:ext>
            </a:extLst>
          </p:cNvPr>
          <p:cNvSpPr/>
          <p:nvPr/>
        </p:nvSpPr>
        <p:spPr>
          <a:xfrm flipH="1" flipV="1">
            <a:off x="10503890" y="729201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3D71EE8-1B5A-D6BD-96A8-F61713C3F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6001" y="764324"/>
            <a:ext cx="335309" cy="332261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6212197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845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972696"/>
              </p:ext>
            </p:extLst>
          </p:nvPr>
        </p:nvGraphicFramePr>
        <p:xfrm>
          <a:off x="6602019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44494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>
            <a:extLst>
              <a:ext uri="{FF2B5EF4-FFF2-40B4-BE49-F238E27FC236}">
                <a16:creationId xmlns:a16="http://schemas.microsoft.com/office/drawing/2014/main" id="{5B55BB5C-3F7C-E6E9-0A24-970027D4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950" y="1113416"/>
            <a:ext cx="5432487" cy="428141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9AB54C9-24A9-087A-AC2D-ACB8A83B5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1113416"/>
            <a:ext cx="4648200" cy="42796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04D46DC-6DB1-9E82-FA2A-6E6DFA972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8204341" y="2557379"/>
            <a:ext cx="4279618" cy="139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605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4C9588-6CAD-B1A5-FA47-10A4055FC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24" y="598832"/>
            <a:ext cx="2468106" cy="3432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8114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공통 구성 요소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2763AF-F278-5542-3A14-78F53D9326F8}"/>
              </a:ext>
            </a:extLst>
          </p:cNvPr>
          <p:cNvGrpSpPr>
            <a:grpSpLocks noChangeAspect="1"/>
          </p:cNvGrpSpPr>
          <p:nvPr/>
        </p:nvGrpSpPr>
        <p:grpSpPr>
          <a:xfrm>
            <a:off x="2318405" y="1439863"/>
            <a:ext cx="7555190" cy="3584421"/>
            <a:chOff x="2106613" y="1439863"/>
            <a:chExt cx="7305896" cy="3466148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4705B23-6F51-3B58-E23C-A5CF15386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6613" y="1937226"/>
              <a:ext cx="3681677" cy="26193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DD0C599-FE06-DBA7-2E3E-1CE767AA1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4153" y="1439863"/>
              <a:ext cx="3088356" cy="346614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64046F8-ED2A-7937-C66B-AFFA34DFA772}"/>
              </a:ext>
            </a:extLst>
          </p:cNvPr>
          <p:cNvSpPr txBox="1"/>
          <p:nvPr/>
        </p:nvSpPr>
        <p:spPr>
          <a:xfrm>
            <a:off x="2548869" y="4700441"/>
            <a:ext cx="121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넓이 </a:t>
            </a:r>
            <a:r>
              <a:rPr lang="en-US" altLang="ko-KR" sz="1400" dirty="0"/>
              <a:t>× </a:t>
            </a:r>
            <a:r>
              <a:rPr lang="ko-KR" altLang="en-US" sz="1400" dirty="0"/>
              <a:t>높이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75BA0BB-6028-CA38-4971-872D15839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076106"/>
              </p:ext>
            </p:extLst>
          </p:nvPr>
        </p:nvGraphicFramePr>
        <p:xfrm>
          <a:off x="2168817" y="5441950"/>
          <a:ext cx="785436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073">
                  <a:extLst>
                    <a:ext uri="{9D8B030D-6E8A-4147-A177-3AD203B41FA5}">
                      <a16:colId xmlns:a16="http://schemas.microsoft.com/office/drawing/2014/main" val="1059193160"/>
                    </a:ext>
                  </a:extLst>
                </a:gridCol>
                <a:gridCol w="6531293">
                  <a:extLst>
                    <a:ext uri="{9D8B030D-6E8A-4147-A177-3AD203B41FA5}">
                      <a16:colId xmlns:a16="http://schemas.microsoft.com/office/drawing/2014/main" val="367606211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구성 요소 및 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2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강력한 효과를 가질 경우 강력한 효과에 상응하는 조건이 필요하게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6549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실질적인 카드의 효과로 카드의 종류에 따른 특징이 존재하게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2845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23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6354B6-D245-E00A-4F1B-16F3A5334CC2}"/>
              </a:ext>
            </a:extLst>
          </p:cNvPr>
          <p:cNvGrpSpPr>
            <a:grpSpLocks noChangeAspect="1"/>
          </p:cNvGrpSpPr>
          <p:nvPr/>
        </p:nvGrpSpPr>
        <p:grpSpPr>
          <a:xfrm>
            <a:off x="3255278" y="1275211"/>
            <a:ext cx="5681443" cy="3343779"/>
            <a:chOff x="2893323" y="1570216"/>
            <a:chExt cx="6029269" cy="3548490"/>
          </a:xfrm>
        </p:grpSpPr>
        <p:pic>
          <p:nvPicPr>
            <p:cNvPr id="5145" name="Picture 6">
              <a:extLst>
                <a:ext uri="{FF2B5EF4-FFF2-40B4-BE49-F238E27FC236}">
                  <a16:creationId xmlns:a16="http://schemas.microsoft.com/office/drawing/2014/main" id="{E07DD56A-264A-C64E-7AB5-80665B737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3323" y="1570216"/>
              <a:ext cx="3202677" cy="354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23A264-35BB-3805-CAE5-2E7DA308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39900"/>
              <a:ext cx="2826592" cy="3324102"/>
            </a:xfrm>
            <a:prstGeom prst="rect">
              <a:avLst/>
            </a:prstGeom>
          </p:spPr>
        </p:pic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7A3E108-7586-4115-A4DF-05C8C342D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597724"/>
              </p:ext>
            </p:extLst>
          </p:nvPr>
        </p:nvGraphicFramePr>
        <p:xfrm>
          <a:off x="1784826" y="4984750"/>
          <a:ext cx="862234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7901305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게임에서 가장 기본이 되는 카드로 눈에 띄는 노랑색을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달리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능력치를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적용 타이밍이 다른 카드보다 제한되어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616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이벤트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E05C54D-7BC0-02AA-EC5C-3DA837E96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103074"/>
              </p:ext>
            </p:extLst>
          </p:nvPr>
        </p:nvGraphicFramePr>
        <p:xfrm>
          <a:off x="1360963" y="4988794"/>
          <a:ext cx="947007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749030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비교적 눈에 띄지 않는 초록색을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다른 고유 구성 요소가 없고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효과가 단일 대상에게 효과를 적용하거나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피아식별이 없지만 광범위하고 약한 효과를 가지게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8E675EEC-7D24-762D-8398-DD1285A038F1}"/>
              </a:ext>
            </a:extLst>
          </p:cNvPr>
          <p:cNvGrpSpPr>
            <a:grpSpLocks noChangeAspect="1"/>
          </p:cNvGrpSpPr>
          <p:nvPr/>
        </p:nvGrpSpPr>
        <p:grpSpPr>
          <a:xfrm>
            <a:off x="3214257" y="1439863"/>
            <a:ext cx="5763484" cy="3179127"/>
            <a:chOff x="3093460" y="1791108"/>
            <a:chExt cx="6050466" cy="3327598"/>
          </a:xfrm>
        </p:grpSpPr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8F8E733B-F141-0C86-1BE7-F62AA2D0F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460" y="1791108"/>
              <a:ext cx="2397103" cy="3327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33259E8-8D90-4427-9201-1E2E39187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992" y="1791108"/>
              <a:ext cx="2878934" cy="3327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8894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스킬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A4376A0-F7D2-FF11-395D-E5D79FE7E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017056"/>
              </p:ext>
            </p:extLst>
          </p:nvPr>
        </p:nvGraphicFramePr>
        <p:xfrm>
          <a:off x="1750786" y="4710430"/>
          <a:ext cx="8931911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210868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덱에 배치되기에 다른 카드와 차별되는 파랑색을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카드와 비슷하게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조건을 가지지만 기물 카드와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달리 스킬 카드를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사용하기 위한 조건을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사거리를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복잡한 조건 만큼 강력한 효과를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9902FA-88AC-1F3B-C307-9F2C418F8CDB}"/>
              </a:ext>
            </a:extLst>
          </p:cNvPr>
          <p:cNvGrpSpPr>
            <a:grpSpLocks noChangeAspect="1"/>
          </p:cNvGrpSpPr>
          <p:nvPr/>
        </p:nvGrpSpPr>
        <p:grpSpPr>
          <a:xfrm>
            <a:off x="3292298" y="1439863"/>
            <a:ext cx="5607403" cy="3270567"/>
            <a:chOff x="3070767" y="1555233"/>
            <a:chExt cx="6089590" cy="3551807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9546A081-4BA1-F39A-1F57-C9E6932E7B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767" y="1555233"/>
              <a:ext cx="3209781" cy="3551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44AF839-BF3F-E902-47A3-14181952D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548" y="1733550"/>
              <a:ext cx="2879809" cy="33734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0341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6362</TotalTime>
  <Pages>7</Pages>
  <Words>2853</Words>
  <Characters>0</Characters>
  <Application>Microsoft Office PowerPoint</Application>
  <DocSecurity>0</DocSecurity>
  <PresentationFormat>와이드스크린</PresentationFormat>
  <Lines>0</Lines>
  <Paragraphs>757</Paragraphs>
  <Slides>52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7" baseType="lpstr">
      <vt:lpstr>맑은 고딕</vt:lpstr>
      <vt:lpstr>Arial</vt:lpstr>
      <vt:lpstr>Cambria</vt:lpstr>
      <vt:lpstr>Gadugi</vt:lpstr>
      <vt:lpstr>Office 테마</vt:lpstr>
      <vt:lpstr>카드 디자인 가이드 - 카드 외형 디자인 및 능력 설계 가이드 문서 -</vt:lpstr>
      <vt:lpstr>목차</vt:lpstr>
      <vt:lpstr>개요</vt:lpstr>
      <vt:lpstr>카드 디자인</vt:lpstr>
      <vt:lpstr>카드 종류</vt:lpstr>
      <vt:lpstr>공통 구성 요소 규격</vt:lpstr>
      <vt:lpstr>기물 카드 구성 요소 및 규격</vt:lpstr>
      <vt:lpstr>이벤트 카드 구성 요소 및 규격</vt:lpstr>
      <vt:lpstr>스킬 카드 구성 요소 및 규격</vt:lpstr>
      <vt:lpstr>텍스트 배치 규격</vt:lpstr>
      <vt:lpstr>카드 설계 가이드</vt:lpstr>
      <vt:lpstr>기물 클래스별 특징</vt:lpstr>
      <vt:lpstr>카드 파워 설계 규칙 - 공통</vt:lpstr>
      <vt:lpstr>카드 파워 설계 규칙 – 기물 카드</vt:lpstr>
      <vt:lpstr>카드 파워 설계 규칙 – 이벤트 카드</vt:lpstr>
      <vt:lpstr>카드 파워 설계 규칙 – 스킬 카드</vt:lpstr>
      <vt:lpstr>카드 관련 시스템</vt:lpstr>
      <vt:lpstr>UI 흐름도</vt:lpstr>
      <vt:lpstr>카드 데이터 테이블</vt:lpstr>
      <vt:lpstr>카드 데이터 로딩</vt:lpstr>
      <vt:lpstr>카드 등급 시스템</vt:lpstr>
      <vt:lpstr>일반 레어도 시스템</vt:lpstr>
      <vt:lpstr>특수 레어도 시스템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3566</cp:revision>
  <dcterms:modified xsi:type="dcterms:W3CDTF">2024-11-20T10:53:21Z</dcterms:modified>
  <cp:version>9.103.97.45139</cp:version>
</cp:coreProperties>
</file>